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5" r:id="rId4"/>
    <p:sldId id="266" r:id="rId5"/>
    <p:sldId id="283" r:id="rId6"/>
    <p:sldId id="282" r:id="rId7"/>
    <p:sldId id="267" r:id="rId8"/>
    <p:sldId id="284" r:id="rId9"/>
    <p:sldId id="285" r:id="rId10"/>
    <p:sldId id="291" r:id="rId11"/>
    <p:sldId id="289" r:id="rId12"/>
    <p:sldId id="292" r:id="rId13"/>
    <p:sldId id="286" r:id="rId14"/>
    <p:sldId id="288" r:id="rId15"/>
    <p:sldId id="290" r:id="rId16"/>
    <p:sldId id="270" r:id="rId17"/>
    <p:sldId id="273" r:id="rId18"/>
    <p:sldId id="277" r:id="rId19"/>
    <p:sldId id="279" r:id="rId20"/>
    <p:sldId id="280" r:id="rId21"/>
    <p:sldId id="281" r:id="rId22"/>
    <p:sldId id="275" r:id="rId23"/>
    <p:sldId id="278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5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85B4F-F2E3-4870-8513-3D4B4F46E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52E43-C266-4B6D-B668-CC58BD220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94436-890E-4620-85A4-86985641A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A7B6E-4B73-4CCD-9B6A-0B90C16A2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D8C2-AD35-4911-895E-FFFA88D41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411A-A6C4-442D-B44D-5A35DCA02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8099F-0123-4455-8696-9EF434236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36977-EFB8-4EDE-BBFA-1251266C6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E3A97-3AAE-4107-965B-2816CF519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4A238-C294-45EA-B25D-8D427D1B7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32CF-1EE9-4B88-AED0-7570B9BA4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D095F7-D91D-4A90-932F-A92E228A5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69925" y="650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611313"/>
            <a:ext cx="9144000" cy="51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457200" algn="l"/>
            <a:endParaRPr lang="en-US" sz="1200">
              <a:cs typeface="Times New Roman" charset="0"/>
            </a:endParaRPr>
          </a:p>
          <a:p>
            <a:pPr indent="457200" algn="l" eaLnBrk="0" hangingPunct="0"/>
            <a:r>
              <a:rPr lang="en-US" sz="1800">
                <a:cs typeface="Times New Roman" charset="0"/>
              </a:rPr>
              <a:t>List L = x</a:t>
            </a:r>
            <a:r>
              <a:rPr lang="en-US" sz="1800" baseline="-30000">
                <a:cs typeface="Times New Roman" charset="0"/>
              </a:rPr>
              <a:t>0</a:t>
            </a:r>
            <a:r>
              <a:rPr lang="en-US" sz="1800">
                <a:cs typeface="Times New Roman" charset="0"/>
              </a:rPr>
              <a:t>  x</a:t>
            </a:r>
            <a:r>
              <a:rPr lang="en-US" sz="1800" baseline="-30000">
                <a:cs typeface="Times New Roman" charset="0"/>
              </a:rPr>
              <a:t>1</a:t>
            </a:r>
            <a:r>
              <a:rPr lang="en-US" sz="1800">
                <a:cs typeface="Times New Roman" charset="0"/>
              </a:rPr>
              <a:t>  x</a:t>
            </a:r>
            <a:r>
              <a:rPr lang="en-US" sz="1800" baseline="-30000">
                <a:cs typeface="Times New Roman" charset="0"/>
              </a:rPr>
              <a:t>2</a:t>
            </a:r>
            <a:r>
              <a:rPr lang="en-US" sz="1800">
                <a:cs typeface="Times New Roman" charset="0"/>
              </a:rPr>
              <a:t>  x</a:t>
            </a:r>
            <a:r>
              <a:rPr lang="en-US" sz="1800" baseline="-30000">
                <a:cs typeface="Times New Roman" charset="0"/>
              </a:rPr>
              <a:t>3</a:t>
            </a:r>
            <a:r>
              <a:rPr lang="en-US" sz="1800">
                <a:cs typeface="Times New Roman" charset="0"/>
              </a:rPr>
              <a:t> … x</a:t>
            </a:r>
            <a:r>
              <a:rPr lang="en-US" sz="1800" baseline="-30000">
                <a:cs typeface="Times New Roman" charset="0"/>
              </a:rPr>
              <a:t>n-1</a:t>
            </a:r>
            <a:r>
              <a:rPr lang="en-US" sz="1800">
                <a:cs typeface="Times New Roman" charset="0"/>
              </a:rPr>
              <a:t>     n =  # elements</a:t>
            </a:r>
          </a:p>
          <a:p>
            <a:pPr indent="457200" algn="l" eaLnBrk="0" hangingPunct="0"/>
            <a:r>
              <a:rPr lang="en-US" sz="1800">
                <a:cs typeface="Times New Roman" charset="0"/>
              </a:rPr>
              <a:t>If a list is ordered than the key of x</a:t>
            </a:r>
            <a:r>
              <a:rPr lang="en-US" sz="1800" baseline="-30000">
                <a:cs typeface="Times New Roman" charset="0"/>
              </a:rPr>
              <a:t>i-1</a:t>
            </a:r>
            <a:r>
              <a:rPr lang="en-US" sz="1800">
                <a:cs typeface="Times New Roman" charset="0"/>
              </a:rPr>
              <a:t> &lt;= the key of x</a:t>
            </a:r>
            <a:r>
              <a:rPr lang="en-US" sz="1800" baseline="-30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 for all i where 0 &lt; i &lt; n.</a:t>
            </a:r>
          </a:p>
          <a:p>
            <a:pPr indent="457200" algn="l" eaLnBrk="0" hangingPunct="0"/>
            <a:r>
              <a:rPr lang="en-US" sz="1800">
                <a:cs typeface="Times New Roman" charset="0"/>
              </a:rPr>
              <a:t>The sort symbol &lt;= can be replaced by &gt;= or any other function that determines </a:t>
            </a:r>
          </a:p>
          <a:p>
            <a:pPr indent="457200" algn="l" eaLnBrk="0" hangingPunct="0"/>
            <a:r>
              <a:rPr lang="en-US" sz="1800">
                <a:cs typeface="Times New Roman" charset="0"/>
              </a:rPr>
              <a:t>ordering in the keys.</a:t>
            </a:r>
          </a:p>
          <a:p>
            <a:pPr indent="457200" algn="l" eaLnBrk="0" hangingPunct="0"/>
            <a:r>
              <a:rPr lang="en-US" sz="1800">
                <a:cs typeface="Times New Roman" charset="0"/>
              </a:rPr>
              <a:t>An unordered list does not have this restriction.</a:t>
            </a:r>
          </a:p>
          <a:p>
            <a:pPr indent="457200" algn="l" eaLnBrk="0" hangingPunct="0"/>
            <a:r>
              <a:rPr lang="en-US" sz="1800">
                <a:cs typeface="Times New Roman" charset="0"/>
              </a:rPr>
              <a:t> </a:t>
            </a:r>
          </a:p>
          <a:p>
            <a:pPr indent="457200" algn="l" eaLnBrk="0" hangingPunct="0"/>
            <a:r>
              <a:rPr lang="en-US" sz="1800">
                <a:cs typeface="Times New Roman" charset="0"/>
              </a:rPr>
              <a:t>Functions: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Times New Roman" charset="0"/>
              </a:rPr>
              <a:t>access(L, i)</a:t>
            </a:r>
            <a:r>
              <a:rPr lang="en-US" sz="1800">
                <a:cs typeface="Times New Roman" charset="0"/>
              </a:rPr>
              <a:t>   		returns x</a:t>
            </a:r>
            <a:r>
              <a:rPr lang="en-US" sz="1800" baseline="-30000">
                <a:cs typeface="Times New Roman" charset="0"/>
              </a:rPr>
              <a:t>i</a:t>
            </a:r>
            <a:endParaRPr lang="en-US" sz="1800">
              <a:cs typeface="Times New Roman" charset="0"/>
            </a:endParaRP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length(L)</a:t>
            </a:r>
            <a:r>
              <a:rPr lang="en-US" sz="1800">
                <a:cs typeface="Times New Roman" charset="0"/>
              </a:rPr>
              <a:t>  			returns n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concat(L</a:t>
            </a:r>
            <a:r>
              <a:rPr lang="en-US" sz="1800" baseline="-3000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, L</a:t>
            </a:r>
            <a:r>
              <a:rPr lang="en-US" sz="1800" baseline="-3000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800">
                <a:cs typeface="Times New Roman" charset="0"/>
              </a:rPr>
              <a:t>		returns a new list with L</a:t>
            </a:r>
            <a:r>
              <a:rPr lang="en-US" sz="1800" baseline="-30000">
                <a:cs typeface="Times New Roman" charset="0"/>
              </a:rPr>
              <a:t>2</a:t>
            </a:r>
            <a:r>
              <a:rPr lang="en-US" sz="1800">
                <a:cs typeface="Times New Roman" charset="0"/>
              </a:rPr>
              <a:t> concatenated on to L</a:t>
            </a:r>
            <a:r>
              <a:rPr lang="en-US" sz="1800" baseline="-30000">
                <a:cs typeface="Times New Roman" charset="0"/>
              </a:rPr>
              <a:t>1</a:t>
            </a:r>
            <a:endParaRPr lang="en-US" sz="1800">
              <a:cs typeface="Times New Roman" charset="0"/>
            </a:endParaRP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createEmptyList()	</a:t>
            </a:r>
            <a:r>
              <a:rPr lang="en-US" sz="1800">
                <a:cs typeface="Times New Roman" charset="0"/>
              </a:rPr>
              <a:t>returns a newly created empty list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isEmptyList(L)</a:t>
            </a:r>
            <a:r>
              <a:rPr lang="en-US" sz="1800">
                <a:cs typeface="Times New Roman" charset="0"/>
              </a:rPr>
              <a:t>		returns true if L is empty and false if it is not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searchFor(L, key)</a:t>
            </a:r>
            <a:r>
              <a:rPr lang="en-US" sz="1800">
                <a:cs typeface="Times New Roman" charset="0"/>
              </a:rPr>
              <a:t>	returns i where the key of x</a:t>
            </a:r>
            <a:r>
              <a:rPr lang="en-US" sz="1800" baseline="-30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 = key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remove(L, i)</a:t>
            </a:r>
            <a:r>
              <a:rPr lang="en-US" sz="1800">
                <a:cs typeface="Times New Roman" charset="0"/>
              </a:rPr>
              <a:t>		returns a list with x</a:t>
            </a:r>
            <a:r>
              <a:rPr lang="en-US" sz="1800" baseline="-30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 removed; the old x</a:t>
            </a:r>
            <a:r>
              <a:rPr lang="en-US" sz="1800" baseline="-30000">
                <a:cs typeface="Times New Roman" charset="0"/>
              </a:rPr>
              <a:t>i+1</a:t>
            </a:r>
            <a:r>
              <a:rPr lang="en-US" sz="1800">
                <a:cs typeface="Times New Roman" charset="0"/>
              </a:rPr>
              <a:t> is now x</a:t>
            </a:r>
            <a:r>
              <a:rPr lang="en-US" sz="1800" baseline="-30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, etc.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inserti(L, i, x)</a:t>
            </a:r>
            <a:r>
              <a:rPr lang="en-US" sz="1800">
                <a:cs typeface="Times New Roman" charset="0"/>
              </a:rPr>
              <a:t>		returns a list with x inserted as x</a:t>
            </a:r>
            <a:r>
              <a:rPr lang="en-US" sz="1800" baseline="-30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; the old x</a:t>
            </a:r>
            <a:r>
              <a:rPr lang="en-US" sz="1800" baseline="-30000">
                <a:cs typeface="Times New Roman" charset="0"/>
              </a:rPr>
              <a:t>i</a:t>
            </a:r>
            <a:r>
              <a:rPr lang="en-US" sz="1800">
                <a:cs typeface="Times New Roman" charset="0"/>
              </a:rPr>
              <a:t> is now x</a:t>
            </a:r>
            <a:r>
              <a:rPr lang="en-US" sz="1800" baseline="-30000">
                <a:cs typeface="Times New Roman" charset="0"/>
              </a:rPr>
              <a:t>i+1</a:t>
            </a:r>
            <a:r>
              <a:rPr lang="en-US" sz="1800">
                <a:cs typeface="Times New Roman" charset="0"/>
              </a:rPr>
              <a:t>, etc.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Times New Roman" charset="0"/>
              </a:rPr>
              <a:t>insert(L, x)</a:t>
            </a:r>
            <a:r>
              <a:rPr lang="en-US" sz="1800">
                <a:cs typeface="Times New Roman" charset="0"/>
              </a:rPr>
              <a:t>		returns a list with x added to L</a:t>
            </a:r>
          </a:p>
          <a:p>
            <a:pPr indent="457200" algn="l" eaLnBrk="0" hangingPunct="0"/>
            <a:r>
              <a:rPr lang="en-US" sz="1800">
                <a:latin typeface="Courier New" pitchFamily="49" charset="0"/>
                <a:cs typeface="Courier New" pitchFamily="49" charset="0"/>
              </a:rPr>
              <a:t>sort(L)</a:t>
            </a:r>
            <a:r>
              <a:rPr lang="en-US" sz="1800">
                <a:cs typeface="Times New Roman" charset="0"/>
              </a:rPr>
              <a:t>			returns the list in sorted order</a:t>
            </a:r>
          </a:p>
          <a:p>
            <a:pPr indent="457200" algn="l" eaLnBrk="0" hangingPunct="0"/>
            <a:endParaRPr lang="en-US" sz="180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access(L, i)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declare a pointer  </a:t>
            </a:r>
            <a:r>
              <a:rPr lang="en-US" smtClean="0">
                <a:latin typeface="Courier New" pitchFamily="49" charset="0"/>
              </a:rPr>
              <a:t>temp</a:t>
            </a:r>
          </a:p>
          <a:p>
            <a:pPr eaLnBrk="1" hangingPunct="1"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if i &lt; 0 or i &gt;= n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return null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temp = head 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for j = 0; j &lt; i; j++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temp = temp.next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return temp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length(L)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int count = 0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temp = head </a:t>
            </a:r>
            <a:r>
              <a:rPr lang="en-US" smtClean="0"/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while temp != null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count = count + 1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temp = temp.next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return count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length(L)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return n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searchFor(L, key)</a:t>
            </a:r>
            <a:r>
              <a:rPr lang="en-US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int count = 0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temp = head </a:t>
            </a:r>
            <a:r>
              <a:rPr lang="en-US" sz="2800" smtClean="0"/>
              <a:t> 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while temp != null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	if temp.key = key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		return count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	count = count + 1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	temp = temp.next</a:t>
            </a:r>
          </a:p>
          <a:p>
            <a:pPr eaLnBrk="1" hangingPunct="1">
              <a:buFontTx/>
              <a:buNone/>
            </a:pPr>
            <a:r>
              <a:rPr lang="en-US" sz="2800" smtClean="0">
                <a:latin typeface="Courier New" pitchFamily="49" charset="0"/>
              </a:rPr>
              <a:t>return -1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insert(L, x)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loop until </a:t>
            </a:r>
            <a:r>
              <a:rPr lang="en-US" smtClean="0">
                <a:latin typeface="Courier New" pitchFamily="49" charset="0"/>
              </a:rPr>
              <a:t>temp.next == null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then </a:t>
            </a:r>
            <a:r>
              <a:rPr lang="en-US" smtClean="0">
                <a:latin typeface="Courier New" pitchFamily="49" charset="0"/>
              </a:rPr>
              <a:t>temp.next = x</a:t>
            </a:r>
          </a:p>
          <a:p>
            <a:pPr eaLnBrk="1" hangingPunct="1"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n = n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insert(L, x)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x.next = head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head = x</a:t>
            </a:r>
          </a:p>
          <a:p>
            <a:pPr eaLnBrk="1" hangingPunct="1"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n = n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concat(L</a:t>
            </a:r>
            <a:r>
              <a:rPr lang="en-US" baseline="-25000" smtClean="0">
                <a:latin typeface="Courier New" pitchFamily="49" charset="0"/>
              </a:rPr>
              <a:t>1</a:t>
            </a:r>
            <a:r>
              <a:rPr lang="en-US" smtClean="0">
                <a:latin typeface="Courier New" pitchFamily="49" charset="0"/>
              </a:rPr>
              <a:t>, L</a:t>
            </a:r>
            <a:r>
              <a:rPr lang="en-US" baseline="-25000" smtClean="0">
                <a:latin typeface="Courier New" pitchFamily="49" charset="0"/>
              </a:rPr>
              <a:t>2</a:t>
            </a:r>
            <a:r>
              <a:rPr lang="en-US" smtClean="0">
                <a:latin typeface="Courier New" pitchFamily="49" charset="0"/>
              </a:rPr>
              <a:t>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if head</a:t>
            </a:r>
            <a:r>
              <a:rPr lang="en-US" baseline="-25000" smtClean="0">
                <a:latin typeface="Courier New" pitchFamily="49" charset="0"/>
              </a:rPr>
              <a:t>1</a:t>
            </a:r>
            <a:r>
              <a:rPr lang="en-US" smtClean="0">
                <a:latin typeface="Courier New" pitchFamily="49" charset="0"/>
              </a:rPr>
              <a:t> == null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head</a:t>
            </a:r>
            <a:r>
              <a:rPr lang="en-US" baseline="-25000" smtClean="0">
                <a:latin typeface="Courier New" pitchFamily="49" charset="0"/>
              </a:rPr>
              <a:t>1</a:t>
            </a:r>
            <a:r>
              <a:rPr lang="en-US" smtClean="0">
                <a:latin typeface="Courier New" pitchFamily="49" charset="0"/>
              </a:rPr>
              <a:t> = head</a:t>
            </a:r>
            <a:r>
              <a:rPr lang="en-US" baseline="-25000" smtClean="0">
                <a:latin typeface="Courier New" pitchFamily="49" charset="0"/>
              </a:rPr>
              <a:t>2</a:t>
            </a:r>
            <a:endParaRPr lang="en-US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else</a:t>
            </a:r>
            <a:endParaRPr lang="en-US" baseline="-25000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temp = head</a:t>
            </a:r>
            <a:r>
              <a:rPr lang="en-US" baseline="-25000" smtClean="0">
                <a:latin typeface="Courier New" pitchFamily="49" charset="0"/>
              </a:rPr>
              <a:t>1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while temp.next != null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	temp = temp.next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temp.next = head</a:t>
            </a:r>
            <a:r>
              <a:rPr lang="en-US" baseline="-25000" smtClean="0">
                <a:latin typeface="Courier New" pitchFamily="49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n</a:t>
            </a:r>
            <a:r>
              <a:rPr lang="en-US" baseline="-25000" smtClean="0">
                <a:latin typeface="Courier New" pitchFamily="49" charset="0"/>
              </a:rPr>
              <a:t>1</a:t>
            </a:r>
            <a:r>
              <a:rPr lang="en-US" smtClean="0">
                <a:latin typeface="Courier New" pitchFamily="49" charset="0"/>
              </a:rPr>
              <a:t> = n</a:t>
            </a:r>
            <a:r>
              <a:rPr lang="en-US" baseline="-25000" smtClean="0">
                <a:latin typeface="Courier New" pitchFamily="49" charset="0"/>
              </a:rPr>
              <a:t>1 </a:t>
            </a:r>
            <a:r>
              <a:rPr lang="en-US" smtClean="0">
                <a:latin typeface="Courier New" pitchFamily="49" charset="0"/>
              </a:rPr>
              <a:t>+</a:t>
            </a:r>
            <a:r>
              <a:rPr lang="en-US" baseline="-25000" smtClean="0">
                <a:latin typeface="Courier New" pitchFamily="49" charset="0"/>
              </a:rPr>
              <a:t> </a:t>
            </a:r>
            <a:r>
              <a:rPr lang="en-US" smtClean="0">
                <a:latin typeface="Courier New" pitchFamily="49" charset="0"/>
              </a:rPr>
              <a:t>n</a:t>
            </a:r>
            <a:r>
              <a:rPr lang="en-US" baseline="-25000" smtClean="0">
                <a:latin typeface="Courier New" pitchFamily="49" charset="0"/>
              </a:rPr>
              <a:t>2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return head</a:t>
            </a:r>
            <a:r>
              <a:rPr lang="en-US" baseline="-25000" smtClean="0">
                <a:latin typeface="Courier New" pitchFamily="49" charset="0"/>
              </a:rPr>
              <a:t>1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remove(L, i)</a:t>
            </a:r>
            <a:r>
              <a:rPr lang="en-US" smtClean="0"/>
              <a:t> </a:t>
            </a:r>
          </a:p>
        </p:txBody>
      </p:sp>
      <p:sp>
        <p:nvSpPr>
          <p:cNvPr id="18435" name="Oval 23"/>
          <p:cNvSpPr>
            <a:spLocks noChangeArrowheads="1"/>
          </p:cNvSpPr>
          <p:nvPr/>
        </p:nvSpPr>
        <p:spPr bwMode="auto">
          <a:xfrm>
            <a:off x="228600" y="25146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head</a:t>
            </a:r>
          </a:p>
        </p:txBody>
      </p:sp>
      <p:grpSp>
        <p:nvGrpSpPr>
          <p:cNvPr id="18436" name="Group 24"/>
          <p:cNvGrpSpPr>
            <a:grpSpLocks/>
          </p:cNvGrpSpPr>
          <p:nvPr/>
        </p:nvGrpSpPr>
        <p:grpSpPr bwMode="auto">
          <a:xfrm>
            <a:off x="3276600" y="2362200"/>
            <a:ext cx="1219200" cy="990600"/>
            <a:chOff x="1776" y="1296"/>
            <a:chExt cx="768" cy="624"/>
          </a:xfrm>
        </p:grpSpPr>
        <p:sp>
          <p:nvSpPr>
            <p:cNvPr id="18481" name="Rectangle 25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Rectangle 26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18437" name="Group 27"/>
          <p:cNvGrpSpPr>
            <a:grpSpLocks/>
          </p:cNvGrpSpPr>
          <p:nvPr/>
        </p:nvGrpSpPr>
        <p:grpSpPr bwMode="auto">
          <a:xfrm>
            <a:off x="7086600" y="2362200"/>
            <a:ext cx="1219200" cy="990600"/>
            <a:chOff x="1776" y="1296"/>
            <a:chExt cx="768" cy="624"/>
          </a:xfrm>
        </p:grpSpPr>
        <p:sp>
          <p:nvSpPr>
            <p:cNvPr id="18479" name="Rectangle 2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Rectangle 2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18438" name="Group 30"/>
          <p:cNvGrpSpPr>
            <a:grpSpLocks/>
          </p:cNvGrpSpPr>
          <p:nvPr/>
        </p:nvGrpSpPr>
        <p:grpSpPr bwMode="auto">
          <a:xfrm>
            <a:off x="5181600" y="2362200"/>
            <a:ext cx="1219200" cy="990600"/>
            <a:chOff x="1776" y="1296"/>
            <a:chExt cx="768" cy="624"/>
          </a:xfrm>
        </p:grpSpPr>
        <p:sp>
          <p:nvSpPr>
            <p:cNvPr id="18477" name="Rectangle 31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8" name="Rectangle 32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18439" name="Line 33"/>
          <p:cNvSpPr>
            <a:spLocks noChangeShapeType="1"/>
          </p:cNvSpPr>
          <p:nvPr/>
        </p:nvSpPr>
        <p:spPr bwMode="auto">
          <a:xfrm flipV="1">
            <a:off x="4114800" y="28956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34"/>
          <p:cNvSpPr>
            <a:spLocks noChangeShapeType="1"/>
          </p:cNvSpPr>
          <p:nvPr/>
        </p:nvSpPr>
        <p:spPr bwMode="auto">
          <a:xfrm flipV="1">
            <a:off x="6172200" y="2895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35"/>
          <p:cNvSpPr txBox="1">
            <a:spLocks noChangeArrowheads="1"/>
          </p:cNvSpPr>
          <p:nvPr/>
        </p:nvSpPr>
        <p:spPr bwMode="auto">
          <a:xfrm>
            <a:off x="8604250" y="3048000"/>
            <a:ext cx="5397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null</a:t>
            </a:r>
          </a:p>
        </p:txBody>
      </p:sp>
      <p:grpSp>
        <p:nvGrpSpPr>
          <p:cNvPr id="18442" name="Group 36"/>
          <p:cNvGrpSpPr>
            <a:grpSpLocks/>
          </p:cNvGrpSpPr>
          <p:nvPr/>
        </p:nvGrpSpPr>
        <p:grpSpPr bwMode="auto">
          <a:xfrm>
            <a:off x="1371600" y="2362200"/>
            <a:ext cx="1219200" cy="990600"/>
            <a:chOff x="1776" y="1296"/>
            <a:chExt cx="768" cy="624"/>
          </a:xfrm>
        </p:grpSpPr>
        <p:sp>
          <p:nvSpPr>
            <p:cNvPr id="18475" name="Rectangle 37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Rectangle 38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18443" name="Line 39"/>
          <p:cNvSpPr>
            <a:spLocks noChangeShapeType="1"/>
          </p:cNvSpPr>
          <p:nvPr/>
        </p:nvSpPr>
        <p:spPr bwMode="auto">
          <a:xfrm flipV="1">
            <a:off x="2209800" y="28956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42"/>
          <p:cNvSpPr>
            <a:spLocks noChangeShapeType="1"/>
          </p:cNvSpPr>
          <p:nvPr/>
        </p:nvSpPr>
        <p:spPr bwMode="auto">
          <a:xfrm>
            <a:off x="838200" y="28194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43"/>
          <p:cNvSpPr>
            <a:spLocks noChangeShapeType="1"/>
          </p:cNvSpPr>
          <p:nvPr/>
        </p:nvSpPr>
        <p:spPr bwMode="auto">
          <a:xfrm>
            <a:off x="8077200" y="32766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63"/>
          <p:cNvSpPr>
            <a:spLocks noChangeArrowheads="1"/>
          </p:cNvSpPr>
          <p:nvPr/>
        </p:nvSpPr>
        <p:spPr bwMode="auto">
          <a:xfrm>
            <a:off x="5410200" y="14478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p2</a:t>
            </a:r>
          </a:p>
        </p:txBody>
      </p:sp>
      <p:sp>
        <p:nvSpPr>
          <p:cNvPr id="18447" name="Oval 64"/>
          <p:cNvSpPr>
            <a:spLocks noChangeArrowheads="1"/>
          </p:cNvSpPr>
          <p:nvPr/>
        </p:nvSpPr>
        <p:spPr bwMode="auto">
          <a:xfrm>
            <a:off x="3581400" y="14478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p1</a:t>
            </a:r>
          </a:p>
        </p:txBody>
      </p:sp>
      <p:sp>
        <p:nvSpPr>
          <p:cNvPr id="18448" name="Line 65"/>
          <p:cNvSpPr>
            <a:spLocks noChangeShapeType="1"/>
          </p:cNvSpPr>
          <p:nvPr/>
        </p:nvSpPr>
        <p:spPr bwMode="auto">
          <a:xfrm>
            <a:off x="3886200" y="2057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66"/>
          <p:cNvSpPr>
            <a:spLocks noChangeShapeType="1"/>
          </p:cNvSpPr>
          <p:nvPr/>
        </p:nvSpPr>
        <p:spPr bwMode="auto">
          <a:xfrm>
            <a:off x="5715000" y="20574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Oval 67"/>
          <p:cNvSpPr>
            <a:spLocks noChangeArrowheads="1"/>
          </p:cNvSpPr>
          <p:nvPr/>
        </p:nvSpPr>
        <p:spPr bwMode="auto">
          <a:xfrm>
            <a:off x="228600" y="46482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head</a:t>
            </a:r>
          </a:p>
        </p:txBody>
      </p:sp>
      <p:grpSp>
        <p:nvGrpSpPr>
          <p:cNvPr id="18451" name="Group 68"/>
          <p:cNvGrpSpPr>
            <a:grpSpLocks/>
          </p:cNvGrpSpPr>
          <p:nvPr/>
        </p:nvGrpSpPr>
        <p:grpSpPr bwMode="auto">
          <a:xfrm>
            <a:off x="3276600" y="4495800"/>
            <a:ext cx="1219200" cy="990600"/>
            <a:chOff x="1776" y="1296"/>
            <a:chExt cx="768" cy="624"/>
          </a:xfrm>
        </p:grpSpPr>
        <p:sp>
          <p:nvSpPr>
            <p:cNvPr id="18473" name="Rectangle 69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Rectangle 70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18452" name="Group 71"/>
          <p:cNvGrpSpPr>
            <a:grpSpLocks/>
          </p:cNvGrpSpPr>
          <p:nvPr/>
        </p:nvGrpSpPr>
        <p:grpSpPr bwMode="auto">
          <a:xfrm>
            <a:off x="7086600" y="4495800"/>
            <a:ext cx="1219200" cy="990600"/>
            <a:chOff x="1776" y="1296"/>
            <a:chExt cx="768" cy="624"/>
          </a:xfrm>
        </p:grpSpPr>
        <p:sp>
          <p:nvSpPr>
            <p:cNvPr id="18471" name="Rectangle 72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Rectangle 73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18453" name="Group 74"/>
          <p:cNvGrpSpPr>
            <a:grpSpLocks/>
          </p:cNvGrpSpPr>
          <p:nvPr/>
        </p:nvGrpSpPr>
        <p:grpSpPr bwMode="auto">
          <a:xfrm>
            <a:off x="5181600" y="4495800"/>
            <a:ext cx="1219200" cy="990600"/>
            <a:chOff x="1776" y="1296"/>
            <a:chExt cx="768" cy="624"/>
          </a:xfrm>
        </p:grpSpPr>
        <p:sp>
          <p:nvSpPr>
            <p:cNvPr id="18469" name="Rectangle 75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Rectangle 76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18454" name="Line 78"/>
          <p:cNvSpPr>
            <a:spLocks noChangeShapeType="1"/>
          </p:cNvSpPr>
          <p:nvPr/>
        </p:nvSpPr>
        <p:spPr bwMode="auto">
          <a:xfrm flipV="1">
            <a:off x="6172200" y="50292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Text Box 79"/>
          <p:cNvSpPr txBox="1">
            <a:spLocks noChangeArrowheads="1"/>
          </p:cNvSpPr>
          <p:nvPr/>
        </p:nvSpPr>
        <p:spPr bwMode="auto">
          <a:xfrm>
            <a:off x="8604250" y="5181600"/>
            <a:ext cx="5397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null</a:t>
            </a:r>
          </a:p>
        </p:txBody>
      </p:sp>
      <p:grpSp>
        <p:nvGrpSpPr>
          <p:cNvPr id="18456" name="Group 80"/>
          <p:cNvGrpSpPr>
            <a:grpSpLocks/>
          </p:cNvGrpSpPr>
          <p:nvPr/>
        </p:nvGrpSpPr>
        <p:grpSpPr bwMode="auto">
          <a:xfrm>
            <a:off x="1371600" y="4495800"/>
            <a:ext cx="1219200" cy="990600"/>
            <a:chOff x="1776" y="1296"/>
            <a:chExt cx="768" cy="624"/>
          </a:xfrm>
        </p:grpSpPr>
        <p:sp>
          <p:nvSpPr>
            <p:cNvPr id="18467" name="Rectangle 81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Rectangle 82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18457" name="Line 83"/>
          <p:cNvSpPr>
            <a:spLocks noChangeShapeType="1"/>
          </p:cNvSpPr>
          <p:nvPr/>
        </p:nvSpPr>
        <p:spPr bwMode="auto">
          <a:xfrm flipV="1">
            <a:off x="2209800" y="50292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Line 84"/>
          <p:cNvSpPr>
            <a:spLocks noChangeShapeType="1"/>
          </p:cNvSpPr>
          <p:nvPr/>
        </p:nvSpPr>
        <p:spPr bwMode="auto">
          <a:xfrm>
            <a:off x="838200" y="4953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9" name="Line 85"/>
          <p:cNvSpPr>
            <a:spLocks noChangeShapeType="1"/>
          </p:cNvSpPr>
          <p:nvPr/>
        </p:nvSpPr>
        <p:spPr bwMode="auto">
          <a:xfrm>
            <a:off x="8077200" y="5410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0" name="Oval 86"/>
          <p:cNvSpPr>
            <a:spLocks noChangeArrowheads="1"/>
          </p:cNvSpPr>
          <p:nvPr/>
        </p:nvSpPr>
        <p:spPr bwMode="auto">
          <a:xfrm>
            <a:off x="5410200" y="35814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p2</a:t>
            </a:r>
          </a:p>
        </p:txBody>
      </p:sp>
      <p:sp>
        <p:nvSpPr>
          <p:cNvPr id="18461" name="Oval 87"/>
          <p:cNvSpPr>
            <a:spLocks noChangeArrowheads="1"/>
          </p:cNvSpPr>
          <p:nvPr/>
        </p:nvSpPr>
        <p:spPr bwMode="auto">
          <a:xfrm>
            <a:off x="3581400" y="35814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p1</a:t>
            </a:r>
          </a:p>
        </p:txBody>
      </p:sp>
      <p:sp>
        <p:nvSpPr>
          <p:cNvPr id="18462" name="Line 88"/>
          <p:cNvSpPr>
            <a:spLocks noChangeShapeType="1"/>
          </p:cNvSpPr>
          <p:nvPr/>
        </p:nvSpPr>
        <p:spPr bwMode="auto">
          <a:xfrm>
            <a:off x="3886200" y="4191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Line 89"/>
          <p:cNvSpPr>
            <a:spLocks noChangeShapeType="1"/>
          </p:cNvSpPr>
          <p:nvPr/>
        </p:nvSpPr>
        <p:spPr bwMode="auto">
          <a:xfrm>
            <a:off x="5715000" y="41910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Freeform 90"/>
          <p:cNvSpPr>
            <a:spLocks/>
          </p:cNvSpPr>
          <p:nvPr/>
        </p:nvSpPr>
        <p:spPr bwMode="auto">
          <a:xfrm>
            <a:off x="4191000" y="5181600"/>
            <a:ext cx="2895600" cy="723900"/>
          </a:xfrm>
          <a:custGeom>
            <a:avLst/>
            <a:gdLst>
              <a:gd name="T0" fmla="*/ 0 w 1824"/>
              <a:gd name="T1" fmla="*/ 2147483647 h 456"/>
              <a:gd name="T2" fmla="*/ 2147483647 w 1824"/>
              <a:gd name="T3" fmla="*/ 2147483647 h 456"/>
              <a:gd name="T4" fmla="*/ 2147483647 w 1824"/>
              <a:gd name="T5" fmla="*/ 0 h 456"/>
              <a:gd name="T6" fmla="*/ 0 60000 65536"/>
              <a:gd name="T7" fmla="*/ 0 60000 65536"/>
              <a:gd name="T8" fmla="*/ 0 60000 65536"/>
              <a:gd name="T9" fmla="*/ 0 w 1824"/>
              <a:gd name="T10" fmla="*/ 0 h 456"/>
              <a:gd name="T11" fmla="*/ 1824 w 1824"/>
              <a:gd name="T12" fmla="*/ 456 h 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4" h="456">
                <a:moveTo>
                  <a:pt x="0" y="144"/>
                </a:moveTo>
                <a:cubicBezTo>
                  <a:pt x="376" y="300"/>
                  <a:pt x="752" y="456"/>
                  <a:pt x="1056" y="432"/>
                </a:cubicBezTo>
                <a:cubicBezTo>
                  <a:pt x="1360" y="408"/>
                  <a:pt x="1696" y="72"/>
                  <a:pt x="182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91"/>
          <p:cNvSpPr>
            <a:spLocks noChangeShapeType="1"/>
          </p:cNvSpPr>
          <p:nvPr/>
        </p:nvSpPr>
        <p:spPr bwMode="auto">
          <a:xfrm flipV="1">
            <a:off x="6781800" y="51816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Text Box 93"/>
          <p:cNvSpPr txBox="1">
            <a:spLocks noChangeArrowheads="1"/>
          </p:cNvSpPr>
          <p:nvPr/>
        </p:nvSpPr>
        <p:spPr bwMode="auto">
          <a:xfrm>
            <a:off x="506413" y="5791200"/>
            <a:ext cx="3287712" cy="83099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dirty="0" smtClean="0">
                <a:latin typeface="Courier New" pitchFamily="49" charset="0"/>
              </a:rPr>
              <a:t>p1.next </a:t>
            </a:r>
            <a:r>
              <a:rPr lang="en-US" dirty="0">
                <a:latin typeface="Courier New" pitchFamily="49" charset="0"/>
              </a:rPr>
              <a:t>= </a:t>
            </a:r>
            <a:r>
              <a:rPr lang="en-US" dirty="0" smtClean="0">
                <a:latin typeface="Courier New" pitchFamily="49" charset="0"/>
              </a:rPr>
              <a:t>p2.next</a:t>
            </a:r>
          </a:p>
          <a:p>
            <a:pPr algn="l"/>
            <a:r>
              <a:rPr lang="en-US" dirty="0" smtClean="0">
                <a:latin typeface="Courier New" pitchFamily="49" charset="0"/>
              </a:rPr>
              <a:t>P2.next = null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Times New Roman" charset="0"/>
              </a:rPr>
              <a:t>inserti(L, i, x)</a:t>
            </a:r>
            <a:endParaRPr lang="en-US" smtClean="0"/>
          </a:p>
        </p:txBody>
      </p:sp>
      <p:grpSp>
        <p:nvGrpSpPr>
          <p:cNvPr id="19459" name="Group 51"/>
          <p:cNvGrpSpPr>
            <a:grpSpLocks/>
          </p:cNvGrpSpPr>
          <p:nvPr/>
        </p:nvGrpSpPr>
        <p:grpSpPr bwMode="auto">
          <a:xfrm>
            <a:off x="228600" y="3581400"/>
            <a:ext cx="8915400" cy="1966913"/>
            <a:chOff x="144" y="1008"/>
            <a:chExt cx="5616" cy="1239"/>
          </a:xfrm>
        </p:grpSpPr>
        <p:sp>
          <p:nvSpPr>
            <p:cNvPr id="19485" name="Oval 3"/>
            <p:cNvSpPr>
              <a:spLocks noChangeArrowheads="1"/>
            </p:cNvSpPr>
            <p:nvPr/>
          </p:nvSpPr>
          <p:spPr bwMode="auto">
            <a:xfrm>
              <a:off x="144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head</a:t>
              </a:r>
            </a:p>
          </p:txBody>
        </p:sp>
        <p:grpSp>
          <p:nvGrpSpPr>
            <p:cNvPr id="19486" name="Group 4"/>
            <p:cNvGrpSpPr>
              <a:grpSpLocks/>
            </p:cNvGrpSpPr>
            <p:nvPr/>
          </p:nvGrpSpPr>
          <p:grpSpPr bwMode="auto">
            <a:xfrm>
              <a:off x="2064" y="1584"/>
              <a:ext cx="768" cy="624"/>
              <a:chOff x="1776" y="1296"/>
              <a:chExt cx="768" cy="624"/>
            </a:xfrm>
          </p:grpSpPr>
          <p:sp>
            <p:nvSpPr>
              <p:cNvPr id="19506" name="Rectangle 5"/>
              <p:cNvSpPr>
                <a:spLocks noChangeArrowheads="1"/>
              </p:cNvSpPr>
              <p:nvPr/>
            </p:nvSpPr>
            <p:spPr bwMode="auto">
              <a:xfrm>
                <a:off x="1776" y="1824"/>
                <a:ext cx="768" cy="9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7" name="Rectangle 6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768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000"/>
                  <a:t>NameLast: Smart</a:t>
                </a:r>
              </a:p>
              <a:p>
                <a:r>
                  <a:rPr lang="en-US" sz="1000"/>
                  <a:t>FirstName: Joe</a:t>
                </a:r>
              </a:p>
              <a:p>
                <a:r>
                  <a:rPr lang="en-US" sz="1000"/>
                  <a:t>StudentNumber: 8</a:t>
                </a:r>
              </a:p>
              <a:p>
                <a:r>
                  <a:rPr lang="en-US" sz="1000"/>
                  <a:t>SSN: 123-34-1112</a:t>
                </a:r>
              </a:p>
              <a:p>
                <a:r>
                  <a:rPr lang="en-US" sz="1000"/>
                  <a:t>Grade: 95</a:t>
                </a:r>
              </a:p>
            </p:txBody>
          </p:sp>
        </p:grpSp>
        <p:grpSp>
          <p:nvGrpSpPr>
            <p:cNvPr id="19487" name="Group 7"/>
            <p:cNvGrpSpPr>
              <a:grpSpLocks/>
            </p:cNvGrpSpPr>
            <p:nvPr/>
          </p:nvGrpSpPr>
          <p:grpSpPr bwMode="auto">
            <a:xfrm>
              <a:off x="4464" y="1584"/>
              <a:ext cx="768" cy="624"/>
              <a:chOff x="1776" y="1296"/>
              <a:chExt cx="768" cy="624"/>
            </a:xfrm>
          </p:grpSpPr>
          <p:sp>
            <p:nvSpPr>
              <p:cNvPr id="19504" name="Rectangle 8"/>
              <p:cNvSpPr>
                <a:spLocks noChangeArrowheads="1"/>
              </p:cNvSpPr>
              <p:nvPr/>
            </p:nvSpPr>
            <p:spPr bwMode="auto">
              <a:xfrm>
                <a:off x="1776" y="1824"/>
                <a:ext cx="768" cy="9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5" name="Rectangle 9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768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000"/>
                  <a:t>NameLast: Smart</a:t>
                </a:r>
              </a:p>
              <a:p>
                <a:r>
                  <a:rPr lang="en-US" sz="1000"/>
                  <a:t>FirstName: Joe</a:t>
                </a:r>
              </a:p>
              <a:p>
                <a:r>
                  <a:rPr lang="en-US" sz="1000"/>
                  <a:t>StudentNumber: 8</a:t>
                </a:r>
              </a:p>
              <a:p>
                <a:r>
                  <a:rPr lang="en-US" sz="1000"/>
                  <a:t>SSN: 123-34-1112</a:t>
                </a:r>
              </a:p>
              <a:p>
                <a:r>
                  <a:rPr lang="en-US" sz="1000"/>
                  <a:t>Grade: 95</a:t>
                </a:r>
              </a:p>
            </p:txBody>
          </p:sp>
        </p:grpSp>
        <p:grpSp>
          <p:nvGrpSpPr>
            <p:cNvPr id="19488" name="Group 10"/>
            <p:cNvGrpSpPr>
              <a:grpSpLocks/>
            </p:cNvGrpSpPr>
            <p:nvPr/>
          </p:nvGrpSpPr>
          <p:grpSpPr bwMode="auto">
            <a:xfrm>
              <a:off x="3264" y="1584"/>
              <a:ext cx="768" cy="624"/>
              <a:chOff x="1776" y="1296"/>
              <a:chExt cx="768" cy="624"/>
            </a:xfrm>
          </p:grpSpPr>
          <p:sp>
            <p:nvSpPr>
              <p:cNvPr id="19502" name="Rectangle 11"/>
              <p:cNvSpPr>
                <a:spLocks noChangeArrowheads="1"/>
              </p:cNvSpPr>
              <p:nvPr/>
            </p:nvSpPr>
            <p:spPr bwMode="auto">
              <a:xfrm>
                <a:off x="1776" y="1824"/>
                <a:ext cx="768" cy="9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3" name="Rectangle 12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768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000"/>
                  <a:t>NameLast: Smart</a:t>
                </a:r>
              </a:p>
              <a:p>
                <a:r>
                  <a:rPr lang="en-US" sz="1000"/>
                  <a:t>FirstName: Joe</a:t>
                </a:r>
              </a:p>
              <a:p>
                <a:r>
                  <a:rPr lang="en-US" sz="1000"/>
                  <a:t>StudentNumber: 8</a:t>
                </a:r>
              </a:p>
              <a:p>
                <a:r>
                  <a:rPr lang="en-US" sz="1000"/>
                  <a:t>SSN: 123-34-1112</a:t>
                </a:r>
              </a:p>
              <a:p>
                <a:r>
                  <a:rPr lang="en-US" sz="1000"/>
                  <a:t>Grade: 95</a:t>
                </a:r>
              </a:p>
            </p:txBody>
          </p:sp>
        </p:grpSp>
        <p:sp>
          <p:nvSpPr>
            <p:cNvPr id="19489" name="Line 13"/>
            <p:cNvSpPr>
              <a:spLocks noChangeShapeType="1"/>
            </p:cNvSpPr>
            <p:nvPr/>
          </p:nvSpPr>
          <p:spPr bwMode="auto">
            <a:xfrm flipV="1">
              <a:off x="2592" y="1920"/>
              <a:ext cx="67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Line 14"/>
            <p:cNvSpPr>
              <a:spLocks noChangeShapeType="1"/>
            </p:cNvSpPr>
            <p:nvPr/>
          </p:nvSpPr>
          <p:spPr bwMode="auto">
            <a:xfrm flipV="1">
              <a:off x="3888" y="1920"/>
              <a:ext cx="57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15"/>
            <p:cNvSpPr txBox="1">
              <a:spLocks noChangeArrowheads="1"/>
            </p:cNvSpPr>
            <p:nvPr/>
          </p:nvSpPr>
          <p:spPr bwMode="auto">
            <a:xfrm>
              <a:off x="5420" y="2016"/>
              <a:ext cx="340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/>
                <a:t>null</a:t>
              </a:r>
            </a:p>
          </p:txBody>
        </p:sp>
        <p:grpSp>
          <p:nvGrpSpPr>
            <p:cNvPr id="19492" name="Group 16"/>
            <p:cNvGrpSpPr>
              <a:grpSpLocks/>
            </p:cNvGrpSpPr>
            <p:nvPr/>
          </p:nvGrpSpPr>
          <p:grpSpPr bwMode="auto">
            <a:xfrm>
              <a:off x="864" y="1584"/>
              <a:ext cx="768" cy="624"/>
              <a:chOff x="1776" y="1296"/>
              <a:chExt cx="768" cy="624"/>
            </a:xfrm>
          </p:grpSpPr>
          <p:sp>
            <p:nvSpPr>
              <p:cNvPr id="19500" name="Rectangle 17"/>
              <p:cNvSpPr>
                <a:spLocks noChangeArrowheads="1"/>
              </p:cNvSpPr>
              <p:nvPr/>
            </p:nvSpPr>
            <p:spPr bwMode="auto">
              <a:xfrm>
                <a:off x="1776" y="1824"/>
                <a:ext cx="768" cy="96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1" name="Rectangle 18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768" cy="52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1000"/>
                  <a:t>NameLast: Smart</a:t>
                </a:r>
              </a:p>
              <a:p>
                <a:r>
                  <a:rPr lang="en-US" sz="1000"/>
                  <a:t>FirstName: Joe</a:t>
                </a:r>
              </a:p>
              <a:p>
                <a:r>
                  <a:rPr lang="en-US" sz="1000"/>
                  <a:t>StudentNumber: 8</a:t>
                </a:r>
              </a:p>
              <a:p>
                <a:r>
                  <a:rPr lang="en-US" sz="1000"/>
                  <a:t>SSN: 123-34-1112</a:t>
                </a:r>
              </a:p>
              <a:p>
                <a:r>
                  <a:rPr lang="en-US" sz="1000"/>
                  <a:t>Grade: 95</a:t>
                </a:r>
              </a:p>
            </p:txBody>
          </p:sp>
        </p:grpSp>
        <p:sp>
          <p:nvSpPr>
            <p:cNvPr id="19493" name="Line 19"/>
            <p:cNvSpPr>
              <a:spLocks noChangeShapeType="1"/>
            </p:cNvSpPr>
            <p:nvPr/>
          </p:nvSpPr>
          <p:spPr bwMode="auto">
            <a:xfrm flipV="1">
              <a:off x="1392" y="1920"/>
              <a:ext cx="67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Line 20"/>
            <p:cNvSpPr>
              <a:spLocks noChangeShapeType="1"/>
            </p:cNvSpPr>
            <p:nvPr/>
          </p:nvSpPr>
          <p:spPr bwMode="auto">
            <a:xfrm>
              <a:off x="528" y="1872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21"/>
            <p:cNvSpPr>
              <a:spLocks noChangeShapeType="1"/>
            </p:cNvSpPr>
            <p:nvPr/>
          </p:nvSpPr>
          <p:spPr bwMode="auto">
            <a:xfrm>
              <a:off x="5088" y="2160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Oval 22"/>
            <p:cNvSpPr>
              <a:spLocks noChangeArrowheads="1"/>
            </p:cNvSpPr>
            <p:nvPr/>
          </p:nvSpPr>
          <p:spPr bwMode="auto">
            <a:xfrm>
              <a:off x="3408" y="1008"/>
              <a:ext cx="38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p2</a:t>
              </a:r>
            </a:p>
          </p:txBody>
        </p:sp>
        <p:sp>
          <p:nvSpPr>
            <p:cNvPr id="19497" name="Oval 23"/>
            <p:cNvSpPr>
              <a:spLocks noChangeArrowheads="1"/>
            </p:cNvSpPr>
            <p:nvPr/>
          </p:nvSpPr>
          <p:spPr bwMode="auto">
            <a:xfrm>
              <a:off x="2256" y="1008"/>
              <a:ext cx="384" cy="384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sz="1800"/>
                <a:t>p1</a:t>
              </a:r>
            </a:p>
          </p:txBody>
        </p:sp>
        <p:sp>
          <p:nvSpPr>
            <p:cNvPr id="19498" name="Line 24"/>
            <p:cNvSpPr>
              <a:spLocks noChangeShapeType="1"/>
            </p:cNvSpPr>
            <p:nvPr/>
          </p:nvSpPr>
          <p:spPr bwMode="auto">
            <a:xfrm>
              <a:off x="2448" y="139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Line 25"/>
            <p:cNvSpPr>
              <a:spLocks noChangeShapeType="1"/>
            </p:cNvSpPr>
            <p:nvPr/>
          </p:nvSpPr>
          <p:spPr bwMode="auto">
            <a:xfrm>
              <a:off x="3600" y="1392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0" name="Freeform 48"/>
          <p:cNvSpPr>
            <a:spLocks/>
          </p:cNvSpPr>
          <p:nvPr/>
        </p:nvSpPr>
        <p:spPr bwMode="auto">
          <a:xfrm>
            <a:off x="4191000" y="2819400"/>
            <a:ext cx="2895600" cy="723900"/>
          </a:xfrm>
          <a:custGeom>
            <a:avLst/>
            <a:gdLst>
              <a:gd name="T0" fmla="*/ 0 w 1824"/>
              <a:gd name="T1" fmla="*/ 2147483647 h 456"/>
              <a:gd name="T2" fmla="*/ 2147483647 w 1824"/>
              <a:gd name="T3" fmla="*/ 2147483647 h 456"/>
              <a:gd name="T4" fmla="*/ 2147483647 w 1824"/>
              <a:gd name="T5" fmla="*/ 0 h 456"/>
              <a:gd name="T6" fmla="*/ 0 60000 65536"/>
              <a:gd name="T7" fmla="*/ 0 60000 65536"/>
              <a:gd name="T8" fmla="*/ 0 60000 65536"/>
              <a:gd name="T9" fmla="*/ 0 w 1824"/>
              <a:gd name="T10" fmla="*/ 0 h 456"/>
              <a:gd name="T11" fmla="*/ 1824 w 1824"/>
              <a:gd name="T12" fmla="*/ 456 h 4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4" h="456">
                <a:moveTo>
                  <a:pt x="0" y="144"/>
                </a:moveTo>
                <a:cubicBezTo>
                  <a:pt x="376" y="300"/>
                  <a:pt x="752" y="456"/>
                  <a:pt x="1056" y="432"/>
                </a:cubicBezTo>
                <a:cubicBezTo>
                  <a:pt x="1360" y="408"/>
                  <a:pt x="1696" y="72"/>
                  <a:pt x="1824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26"/>
          <p:cNvSpPr>
            <a:spLocks noChangeArrowheads="1"/>
          </p:cNvSpPr>
          <p:nvPr/>
        </p:nvSpPr>
        <p:spPr bwMode="auto">
          <a:xfrm>
            <a:off x="228600" y="22860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head</a:t>
            </a:r>
          </a:p>
        </p:txBody>
      </p:sp>
      <p:grpSp>
        <p:nvGrpSpPr>
          <p:cNvPr id="19462" name="Group 27"/>
          <p:cNvGrpSpPr>
            <a:grpSpLocks/>
          </p:cNvGrpSpPr>
          <p:nvPr/>
        </p:nvGrpSpPr>
        <p:grpSpPr bwMode="auto">
          <a:xfrm>
            <a:off x="3276600" y="2133600"/>
            <a:ext cx="1219200" cy="990600"/>
            <a:chOff x="1776" y="1296"/>
            <a:chExt cx="768" cy="624"/>
          </a:xfrm>
        </p:grpSpPr>
        <p:sp>
          <p:nvSpPr>
            <p:cNvPr id="19483" name="Rectangle 2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Rectangle 2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19463" name="Group 30"/>
          <p:cNvGrpSpPr>
            <a:grpSpLocks/>
          </p:cNvGrpSpPr>
          <p:nvPr/>
        </p:nvGrpSpPr>
        <p:grpSpPr bwMode="auto">
          <a:xfrm>
            <a:off x="7086600" y="2133600"/>
            <a:ext cx="1219200" cy="990600"/>
            <a:chOff x="1776" y="1296"/>
            <a:chExt cx="768" cy="624"/>
          </a:xfrm>
        </p:grpSpPr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19464" name="Group 33"/>
          <p:cNvGrpSpPr>
            <a:grpSpLocks/>
          </p:cNvGrpSpPr>
          <p:nvPr/>
        </p:nvGrpSpPr>
        <p:grpSpPr bwMode="auto">
          <a:xfrm>
            <a:off x="5181600" y="2133600"/>
            <a:ext cx="1219200" cy="990600"/>
            <a:chOff x="1776" y="1296"/>
            <a:chExt cx="768" cy="624"/>
          </a:xfrm>
        </p:grpSpPr>
        <p:sp>
          <p:nvSpPr>
            <p:cNvPr id="19479" name="Rectangle 34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5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19465" name="Text Box 37"/>
          <p:cNvSpPr txBox="1">
            <a:spLocks noChangeArrowheads="1"/>
          </p:cNvSpPr>
          <p:nvPr/>
        </p:nvSpPr>
        <p:spPr bwMode="auto">
          <a:xfrm>
            <a:off x="8604250" y="2819400"/>
            <a:ext cx="5397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null</a:t>
            </a:r>
          </a:p>
        </p:txBody>
      </p:sp>
      <p:grpSp>
        <p:nvGrpSpPr>
          <p:cNvPr id="19466" name="Group 38"/>
          <p:cNvGrpSpPr>
            <a:grpSpLocks/>
          </p:cNvGrpSpPr>
          <p:nvPr/>
        </p:nvGrpSpPr>
        <p:grpSpPr bwMode="auto">
          <a:xfrm>
            <a:off x="1371600" y="2133600"/>
            <a:ext cx="1219200" cy="990600"/>
            <a:chOff x="1776" y="1296"/>
            <a:chExt cx="768" cy="624"/>
          </a:xfrm>
        </p:grpSpPr>
        <p:sp>
          <p:nvSpPr>
            <p:cNvPr id="19477" name="Rectangle 39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Rectangle 40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19467" name="Line 41"/>
          <p:cNvSpPr>
            <a:spLocks noChangeShapeType="1"/>
          </p:cNvSpPr>
          <p:nvPr/>
        </p:nvSpPr>
        <p:spPr bwMode="auto">
          <a:xfrm flipV="1">
            <a:off x="2209800" y="26670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42"/>
          <p:cNvSpPr>
            <a:spLocks noChangeShapeType="1"/>
          </p:cNvSpPr>
          <p:nvPr/>
        </p:nvSpPr>
        <p:spPr bwMode="auto">
          <a:xfrm>
            <a:off x="838200" y="2590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43"/>
          <p:cNvSpPr>
            <a:spLocks noChangeShapeType="1"/>
          </p:cNvSpPr>
          <p:nvPr/>
        </p:nvSpPr>
        <p:spPr bwMode="auto">
          <a:xfrm>
            <a:off x="8077200" y="3048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Oval 44"/>
          <p:cNvSpPr>
            <a:spLocks noChangeArrowheads="1"/>
          </p:cNvSpPr>
          <p:nvPr/>
        </p:nvSpPr>
        <p:spPr bwMode="auto">
          <a:xfrm>
            <a:off x="5410200" y="12192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p2</a:t>
            </a:r>
          </a:p>
        </p:txBody>
      </p:sp>
      <p:sp>
        <p:nvSpPr>
          <p:cNvPr id="19471" name="Oval 45"/>
          <p:cNvSpPr>
            <a:spLocks noChangeArrowheads="1"/>
          </p:cNvSpPr>
          <p:nvPr/>
        </p:nvSpPr>
        <p:spPr bwMode="auto">
          <a:xfrm>
            <a:off x="3581400" y="12192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p1</a:t>
            </a:r>
          </a:p>
        </p:txBody>
      </p:sp>
      <p:sp>
        <p:nvSpPr>
          <p:cNvPr id="19472" name="Line 46"/>
          <p:cNvSpPr>
            <a:spLocks noChangeShapeType="1"/>
          </p:cNvSpPr>
          <p:nvPr/>
        </p:nvSpPr>
        <p:spPr bwMode="auto">
          <a:xfrm>
            <a:off x="3886200" y="1828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47"/>
          <p:cNvSpPr>
            <a:spLocks noChangeShapeType="1"/>
          </p:cNvSpPr>
          <p:nvPr/>
        </p:nvSpPr>
        <p:spPr bwMode="auto">
          <a:xfrm>
            <a:off x="5715000" y="1828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49"/>
          <p:cNvSpPr>
            <a:spLocks noChangeShapeType="1"/>
          </p:cNvSpPr>
          <p:nvPr/>
        </p:nvSpPr>
        <p:spPr bwMode="auto">
          <a:xfrm flipV="1">
            <a:off x="6781800" y="281940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50"/>
          <p:cNvSpPr txBox="1">
            <a:spLocks noChangeArrowheads="1"/>
          </p:cNvSpPr>
          <p:nvPr/>
        </p:nvSpPr>
        <p:spPr bwMode="auto">
          <a:xfrm>
            <a:off x="457200" y="5715000"/>
            <a:ext cx="32877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p2.next = p1.next</a:t>
            </a:r>
          </a:p>
        </p:txBody>
      </p:sp>
      <p:sp>
        <p:nvSpPr>
          <p:cNvPr id="19476" name="Text Box 55"/>
          <p:cNvSpPr txBox="1">
            <a:spLocks noChangeArrowheads="1"/>
          </p:cNvSpPr>
          <p:nvPr/>
        </p:nvSpPr>
        <p:spPr bwMode="auto">
          <a:xfrm>
            <a:off x="457200" y="6172200"/>
            <a:ext cx="23749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</a:rPr>
              <a:t>p1.next = p2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search-remove</a:t>
            </a:r>
          </a:p>
        </p:txBody>
      </p:sp>
      <p:sp>
        <p:nvSpPr>
          <p:cNvPr id="20483" name="Oval 4"/>
          <p:cNvSpPr>
            <a:spLocks noChangeArrowheads="1"/>
          </p:cNvSpPr>
          <p:nvPr/>
        </p:nvSpPr>
        <p:spPr bwMode="auto">
          <a:xfrm>
            <a:off x="228600" y="35814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head</a:t>
            </a:r>
          </a:p>
        </p:txBody>
      </p:sp>
      <p:grpSp>
        <p:nvGrpSpPr>
          <p:cNvPr id="20484" name="Group 5"/>
          <p:cNvGrpSpPr>
            <a:grpSpLocks/>
          </p:cNvGrpSpPr>
          <p:nvPr/>
        </p:nvGrpSpPr>
        <p:grpSpPr bwMode="auto">
          <a:xfrm>
            <a:off x="3276600" y="3429000"/>
            <a:ext cx="1219200" cy="990600"/>
            <a:chOff x="1776" y="1296"/>
            <a:chExt cx="768" cy="624"/>
          </a:xfrm>
        </p:grpSpPr>
        <p:sp>
          <p:nvSpPr>
            <p:cNvPr id="20502" name="Rectangle 6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7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7086600" y="3429000"/>
            <a:ext cx="1219200" cy="990600"/>
            <a:chOff x="1776" y="1296"/>
            <a:chExt cx="768" cy="624"/>
          </a:xfrm>
        </p:grpSpPr>
        <p:sp>
          <p:nvSpPr>
            <p:cNvPr id="20500" name="Rectangle 9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Rectangle 10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0486" name="Group 11"/>
          <p:cNvGrpSpPr>
            <a:grpSpLocks/>
          </p:cNvGrpSpPr>
          <p:nvPr/>
        </p:nvGrpSpPr>
        <p:grpSpPr bwMode="auto">
          <a:xfrm>
            <a:off x="5181600" y="3429000"/>
            <a:ext cx="1219200" cy="990600"/>
            <a:chOff x="1776" y="1296"/>
            <a:chExt cx="768" cy="624"/>
          </a:xfrm>
        </p:grpSpPr>
        <p:sp>
          <p:nvSpPr>
            <p:cNvPr id="20498" name="Rectangle 12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Rectangle 13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20487" name="Line 14"/>
          <p:cNvSpPr>
            <a:spLocks noChangeShapeType="1"/>
          </p:cNvSpPr>
          <p:nvPr/>
        </p:nvSpPr>
        <p:spPr bwMode="auto">
          <a:xfrm flipV="1">
            <a:off x="4114800" y="3962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15"/>
          <p:cNvSpPr>
            <a:spLocks noChangeShapeType="1"/>
          </p:cNvSpPr>
          <p:nvPr/>
        </p:nvSpPr>
        <p:spPr bwMode="auto">
          <a:xfrm flipV="1">
            <a:off x="6172200" y="39624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Text Box 16"/>
          <p:cNvSpPr txBox="1">
            <a:spLocks noChangeArrowheads="1"/>
          </p:cNvSpPr>
          <p:nvPr/>
        </p:nvSpPr>
        <p:spPr bwMode="auto">
          <a:xfrm>
            <a:off x="8604250" y="4114800"/>
            <a:ext cx="5397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null</a:t>
            </a:r>
          </a:p>
        </p:txBody>
      </p:sp>
      <p:grpSp>
        <p:nvGrpSpPr>
          <p:cNvPr id="20490" name="Group 17"/>
          <p:cNvGrpSpPr>
            <a:grpSpLocks/>
          </p:cNvGrpSpPr>
          <p:nvPr/>
        </p:nvGrpSpPr>
        <p:grpSpPr bwMode="auto">
          <a:xfrm>
            <a:off x="1371600" y="3429000"/>
            <a:ext cx="1219200" cy="990600"/>
            <a:chOff x="1776" y="1296"/>
            <a:chExt cx="768" cy="624"/>
          </a:xfrm>
        </p:grpSpPr>
        <p:sp>
          <p:nvSpPr>
            <p:cNvPr id="20496" name="Rectangle 1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Rectangle 1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20491" name="Line 20"/>
          <p:cNvSpPr>
            <a:spLocks noChangeShapeType="1"/>
          </p:cNvSpPr>
          <p:nvPr/>
        </p:nvSpPr>
        <p:spPr bwMode="auto">
          <a:xfrm flipV="1">
            <a:off x="2209800" y="3962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21"/>
          <p:cNvSpPr>
            <a:spLocks noChangeShapeType="1"/>
          </p:cNvSpPr>
          <p:nvPr/>
        </p:nvSpPr>
        <p:spPr bwMode="auto">
          <a:xfrm>
            <a:off x="838200" y="3886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22"/>
          <p:cNvSpPr>
            <a:spLocks noChangeShapeType="1"/>
          </p:cNvSpPr>
          <p:nvPr/>
        </p:nvSpPr>
        <p:spPr bwMode="auto">
          <a:xfrm>
            <a:off x="8077200" y="43434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24"/>
          <p:cNvSpPr>
            <a:spLocks noChangeArrowheads="1"/>
          </p:cNvSpPr>
          <p:nvPr/>
        </p:nvSpPr>
        <p:spPr bwMode="auto">
          <a:xfrm>
            <a:off x="3581400" y="25146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</a:t>
            </a:r>
          </a:p>
        </p:txBody>
      </p:sp>
      <p:sp>
        <p:nvSpPr>
          <p:cNvPr id="20495" name="Line 25"/>
          <p:cNvSpPr>
            <a:spLocks noChangeShapeType="1"/>
          </p:cNvSpPr>
          <p:nvPr/>
        </p:nvSpPr>
        <p:spPr bwMode="auto">
          <a:xfrm>
            <a:off x="3886200" y="3124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Node With Pointer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95600" y="2209800"/>
            <a:ext cx="3962400" cy="3352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/>
              <a:t>NameLast: Smart</a:t>
            </a:r>
          </a:p>
          <a:p>
            <a:r>
              <a:rPr lang="en-US" sz="3200"/>
              <a:t>FirstName: Joe</a:t>
            </a:r>
          </a:p>
          <a:p>
            <a:r>
              <a:rPr lang="en-US" sz="3200"/>
              <a:t>StudentNumber: 8</a:t>
            </a:r>
          </a:p>
          <a:p>
            <a:r>
              <a:rPr lang="en-US" sz="3200"/>
              <a:t>SSN: 123-34-1112</a:t>
            </a:r>
          </a:p>
          <a:p>
            <a:r>
              <a:rPr lang="en-US" sz="3200"/>
              <a:t>Grade: 95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838200" y="16002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295400" y="2057400"/>
            <a:ext cx="15240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6248400" y="4953000"/>
            <a:ext cx="533400" cy="533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6705600" y="2895600"/>
            <a:ext cx="13716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Doubly Linked List</a:t>
            </a:r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28600" y="35814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head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3276600" y="3429000"/>
            <a:ext cx="1219200" cy="990600"/>
            <a:chOff x="1776" y="1296"/>
            <a:chExt cx="768" cy="624"/>
          </a:xfrm>
        </p:grpSpPr>
        <p:sp>
          <p:nvSpPr>
            <p:cNvPr id="21541" name="Rectangle 5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2" name="Rectangle 6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7086600" y="3429000"/>
            <a:ext cx="1219200" cy="990600"/>
            <a:chOff x="1776" y="1296"/>
            <a:chExt cx="768" cy="624"/>
          </a:xfrm>
        </p:grpSpPr>
        <p:sp>
          <p:nvSpPr>
            <p:cNvPr id="21539" name="Rectangle 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Rectangle 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1510" name="Group 10"/>
          <p:cNvGrpSpPr>
            <a:grpSpLocks/>
          </p:cNvGrpSpPr>
          <p:nvPr/>
        </p:nvGrpSpPr>
        <p:grpSpPr bwMode="auto">
          <a:xfrm>
            <a:off x="5181600" y="3429000"/>
            <a:ext cx="1219200" cy="990600"/>
            <a:chOff x="1776" y="1296"/>
            <a:chExt cx="768" cy="624"/>
          </a:xfrm>
        </p:grpSpPr>
        <p:sp>
          <p:nvSpPr>
            <p:cNvPr id="21537" name="Rectangle 11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Rectangle 12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21511" name="Line 13"/>
          <p:cNvSpPr>
            <a:spLocks noChangeShapeType="1"/>
          </p:cNvSpPr>
          <p:nvPr/>
        </p:nvSpPr>
        <p:spPr bwMode="auto">
          <a:xfrm flipV="1">
            <a:off x="4114800" y="3962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Line 14"/>
          <p:cNvSpPr>
            <a:spLocks noChangeShapeType="1"/>
          </p:cNvSpPr>
          <p:nvPr/>
        </p:nvSpPr>
        <p:spPr bwMode="auto">
          <a:xfrm flipV="1">
            <a:off x="6172200" y="39624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15"/>
          <p:cNvSpPr txBox="1">
            <a:spLocks noChangeArrowheads="1"/>
          </p:cNvSpPr>
          <p:nvPr/>
        </p:nvSpPr>
        <p:spPr bwMode="auto">
          <a:xfrm>
            <a:off x="8604250" y="4114800"/>
            <a:ext cx="5397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null</a:t>
            </a:r>
          </a:p>
        </p:txBody>
      </p:sp>
      <p:grpSp>
        <p:nvGrpSpPr>
          <p:cNvPr id="21514" name="Group 16"/>
          <p:cNvGrpSpPr>
            <a:grpSpLocks/>
          </p:cNvGrpSpPr>
          <p:nvPr/>
        </p:nvGrpSpPr>
        <p:grpSpPr bwMode="auto">
          <a:xfrm>
            <a:off x="1371600" y="3429000"/>
            <a:ext cx="1219200" cy="990600"/>
            <a:chOff x="1776" y="1296"/>
            <a:chExt cx="768" cy="624"/>
          </a:xfrm>
        </p:grpSpPr>
        <p:sp>
          <p:nvSpPr>
            <p:cNvPr id="21535" name="Rectangle 17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Rectangle 18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21515" name="Line 19"/>
          <p:cNvSpPr>
            <a:spLocks noChangeShapeType="1"/>
          </p:cNvSpPr>
          <p:nvPr/>
        </p:nvSpPr>
        <p:spPr bwMode="auto">
          <a:xfrm flipV="1">
            <a:off x="2209800" y="39624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20"/>
          <p:cNvSpPr>
            <a:spLocks noChangeShapeType="1"/>
          </p:cNvSpPr>
          <p:nvPr/>
        </p:nvSpPr>
        <p:spPr bwMode="auto">
          <a:xfrm>
            <a:off x="838200" y="38862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21"/>
          <p:cNvSpPr>
            <a:spLocks noChangeShapeType="1"/>
          </p:cNvSpPr>
          <p:nvPr/>
        </p:nvSpPr>
        <p:spPr bwMode="auto">
          <a:xfrm>
            <a:off x="8077200" y="43434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Oval 22"/>
          <p:cNvSpPr>
            <a:spLocks noChangeArrowheads="1"/>
          </p:cNvSpPr>
          <p:nvPr/>
        </p:nvSpPr>
        <p:spPr bwMode="auto">
          <a:xfrm>
            <a:off x="3581400" y="25146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</a:t>
            </a:r>
          </a:p>
        </p:txBody>
      </p:sp>
      <p:sp>
        <p:nvSpPr>
          <p:cNvPr id="21519" name="Line 23"/>
          <p:cNvSpPr>
            <a:spLocks noChangeShapeType="1"/>
          </p:cNvSpPr>
          <p:nvPr/>
        </p:nvSpPr>
        <p:spPr bwMode="auto">
          <a:xfrm>
            <a:off x="3886200" y="3124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24"/>
          <p:cNvSpPr>
            <a:spLocks noChangeShapeType="1"/>
          </p:cNvSpPr>
          <p:nvPr/>
        </p:nvSpPr>
        <p:spPr bwMode="auto">
          <a:xfrm>
            <a:off x="1981200" y="4267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25"/>
          <p:cNvSpPr>
            <a:spLocks noChangeShapeType="1"/>
          </p:cNvSpPr>
          <p:nvPr/>
        </p:nvSpPr>
        <p:spPr bwMode="auto">
          <a:xfrm>
            <a:off x="3886200" y="4267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26"/>
          <p:cNvSpPr>
            <a:spLocks noChangeShapeType="1"/>
          </p:cNvSpPr>
          <p:nvPr/>
        </p:nvSpPr>
        <p:spPr bwMode="auto">
          <a:xfrm>
            <a:off x="5791200" y="4267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27"/>
          <p:cNvSpPr>
            <a:spLocks noChangeShapeType="1"/>
          </p:cNvSpPr>
          <p:nvPr/>
        </p:nvSpPr>
        <p:spPr bwMode="auto">
          <a:xfrm>
            <a:off x="7696200" y="4267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Oval 28"/>
          <p:cNvSpPr>
            <a:spLocks noChangeArrowheads="1"/>
          </p:cNvSpPr>
          <p:nvPr/>
        </p:nvSpPr>
        <p:spPr bwMode="auto">
          <a:xfrm>
            <a:off x="8001000" y="23622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tail</a:t>
            </a:r>
          </a:p>
        </p:txBody>
      </p:sp>
      <p:sp>
        <p:nvSpPr>
          <p:cNvPr id="21525" name="Line 29"/>
          <p:cNvSpPr>
            <a:spLocks noChangeShapeType="1"/>
          </p:cNvSpPr>
          <p:nvPr/>
        </p:nvSpPr>
        <p:spPr bwMode="auto">
          <a:xfrm flipH="1">
            <a:off x="7848600" y="2971800"/>
            <a:ext cx="304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Freeform 30"/>
          <p:cNvSpPr>
            <a:spLocks/>
          </p:cNvSpPr>
          <p:nvPr/>
        </p:nvSpPr>
        <p:spPr bwMode="auto">
          <a:xfrm>
            <a:off x="6400800" y="3810000"/>
            <a:ext cx="990600" cy="1003300"/>
          </a:xfrm>
          <a:custGeom>
            <a:avLst/>
            <a:gdLst>
              <a:gd name="T0" fmla="*/ 2147483647 w 624"/>
              <a:gd name="T1" fmla="*/ 2147483647 h 632"/>
              <a:gd name="T2" fmla="*/ 2147483647 w 624"/>
              <a:gd name="T3" fmla="*/ 2147483647 h 632"/>
              <a:gd name="T4" fmla="*/ 0 w 624"/>
              <a:gd name="T5" fmla="*/ 0 h 632"/>
              <a:gd name="T6" fmla="*/ 0 60000 65536"/>
              <a:gd name="T7" fmla="*/ 0 60000 65536"/>
              <a:gd name="T8" fmla="*/ 0 60000 65536"/>
              <a:gd name="T9" fmla="*/ 0 w 624"/>
              <a:gd name="T10" fmla="*/ 0 h 632"/>
              <a:gd name="T11" fmla="*/ 624 w 624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632">
                <a:moveTo>
                  <a:pt x="624" y="336"/>
                </a:moveTo>
                <a:cubicBezTo>
                  <a:pt x="556" y="484"/>
                  <a:pt x="488" y="632"/>
                  <a:pt x="384" y="576"/>
                </a:cubicBezTo>
                <a:cubicBezTo>
                  <a:pt x="280" y="520"/>
                  <a:pt x="64" y="9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Freeform 31"/>
          <p:cNvSpPr>
            <a:spLocks/>
          </p:cNvSpPr>
          <p:nvPr/>
        </p:nvSpPr>
        <p:spPr bwMode="auto">
          <a:xfrm>
            <a:off x="2590800" y="3810000"/>
            <a:ext cx="990600" cy="1003300"/>
          </a:xfrm>
          <a:custGeom>
            <a:avLst/>
            <a:gdLst>
              <a:gd name="T0" fmla="*/ 2147483647 w 624"/>
              <a:gd name="T1" fmla="*/ 2147483647 h 632"/>
              <a:gd name="T2" fmla="*/ 2147483647 w 624"/>
              <a:gd name="T3" fmla="*/ 2147483647 h 632"/>
              <a:gd name="T4" fmla="*/ 0 w 624"/>
              <a:gd name="T5" fmla="*/ 0 h 632"/>
              <a:gd name="T6" fmla="*/ 0 60000 65536"/>
              <a:gd name="T7" fmla="*/ 0 60000 65536"/>
              <a:gd name="T8" fmla="*/ 0 60000 65536"/>
              <a:gd name="T9" fmla="*/ 0 w 624"/>
              <a:gd name="T10" fmla="*/ 0 h 632"/>
              <a:gd name="T11" fmla="*/ 624 w 624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632">
                <a:moveTo>
                  <a:pt x="624" y="336"/>
                </a:moveTo>
                <a:cubicBezTo>
                  <a:pt x="556" y="484"/>
                  <a:pt x="488" y="632"/>
                  <a:pt x="384" y="576"/>
                </a:cubicBezTo>
                <a:cubicBezTo>
                  <a:pt x="280" y="520"/>
                  <a:pt x="64" y="9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Freeform 32"/>
          <p:cNvSpPr>
            <a:spLocks/>
          </p:cNvSpPr>
          <p:nvPr/>
        </p:nvSpPr>
        <p:spPr bwMode="auto">
          <a:xfrm>
            <a:off x="4495800" y="3810000"/>
            <a:ext cx="990600" cy="1003300"/>
          </a:xfrm>
          <a:custGeom>
            <a:avLst/>
            <a:gdLst>
              <a:gd name="T0" fmla="*/ 2147483647 w 624"/>
              <a:gd name="T1" fmla="*/ 2147483647 h 632"/>
              <a:gd name="T2" fmla="*/ 2147483647 w 624"/>
              <a:gd name="T3" fmla="*/ 2147483647 h 632"/>
              <a:gd name="T4" fmla="*/ 0 w 624"/>
              <a:gd name="T5" fmla="*/ 0 h 632"/>
              <a:gd name="T6" fmla="*/ 0 60000 65536"/>
              <a:gd name="T7" fmla="*/ 0 60000 65536"/>
              <a:gd name="T8" fmla="*/ 0 60000 65536"/>
              <a:gd name="T9" fmla="*/ 0 w 624"/>
              <a:gd name="T10" fmla="*/ 0 h 632"/>
              <a:gd name="T11" fmla="*/ 624 w 624"/>
              <a:gd name="T12" fmla="*/ 632 h 6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632">
                <a:moveTo>
                  <a:pt x="624" y="336"/>
                </a:moveTo>
                <a:cubicBezTo>
                  <a:pt x="556" y="484"/>
                  <a:pt x="488" y="632"/>
                  <a:pt x="384" y="576"/>
                </a:cubicBezTo>
                <a:cubicBezTo>
                  <a:pt x="280" y="520"/>
                  <a:pt x="64" y="9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33"/>
          <p:cNvSpPr>
            <a:spLocks noChangeShapeType="1"/>
          </p:cNvSpPr>
          <p:nvPr/>
        </p:nvSpPr>
        <p:spPr bwMode="auto">
          <a:xfrm flipH="1" flipV="1">
            <a:off x="6400800" y="38100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34"/>
          <p:cNvSpPr>
            <a:spLocks noChangeShapeType="1"/>
          </p:cNvSpPr>
          <p:nvPr/>
        </p:nvSpPr>
        <p:spPr bwMode="auto">
          <a:xfrm flipH="1" flipV="1">
            <a:off x="4495800" y="38100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35"/>
          <p:cNvSpPr>
            <a:spLocks noChangeShapeType="1"/>
          </p:cNvSpPr>
          <p:nvPr/>
        </p:nvSpPr>
        <p:spPr bwMode="auto">
          <a:xfrm flipH="1" flipV="1">
            <a:off x="2590800" y="3810000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Line 36"/>
          <p:cNvSpPr>
            <a:spLocks noChangeShapeType="1"/>
          </p:cNvSpPr>
          <p:nvPr/>
        </p:nvSpPr>
        <p:spPr bwMode="auto">
          <a:xfrm flipH="1">
            <a:off x="1066800" y="4343400"/>
            <a:ext cx="609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Text Box 37"/>
          <p:cNvSpPr txBox="1">
            <a:spLocks noChangeArrowheads="1"/>
          </p:cNvSpPr>
          <p:nvPr/>
        </p:nvSpPr>
        <p:spPr bwMode="auto">
          <a:xfrm>
            <a:off x="762000" y="4876800"/>
            <a:ext cx="5397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null</a:t>
            </a:r>
          </a:p>
        </p:txBody>
      </p:sp>
      <p:sp>
        <p:nvSpPr>
          <p:cNvPr id="21534" name="Text Box 38"/>
          <p:cNvSpPr txBox="1">
            <a:spLocks noChangeArrowheads="1"/>
          </p:cNvSpPr>
          <p:nvPr/>
        </p:nvSpPr>
        <p:spPr bwMode="auto">
          <a:xfrm>
            <a:off x="1163638" y="5527675"/>
            <a:ext cx="4398962" cy="11874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Two pointers per node:</a:t>
            </a:r>
          </a:p>
          <a:p>
            <a:pPr algn="l"/>
            <a:r>
              <a:rPr lang="en-US"/>
              <a:t>   next</a:t>
            </a:r>
          </a:p>
          <a:p>
            <a:pPr algn="l"/>
            <a:r>
              <a:rPr lang="en-US"/>
              <a:t>   prev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Circular Linked List</a:t>
            </a:r>
          </a:p>
        </p:txBody>
      </p: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1524000" y="3733800"/>
            <a:ext cx="1219200" cy="990600"/>
            <a:chOff x="1776" y="1296"/>
            <a:chExt cx="768" cy="624"/>
          </a:xfrm>
        </p:grpSpPr>
        <p:sp>
          <p:nvSpPr>
            <p:cNvPr id="22552" name="Rectangle 5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6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2532" name="Group 7"/>
          <p:cNvGrpSpPr>
            <a:grpSpLocks/>
          </p:cNvGrpSpPr>
          <p:nvPr/>
        </p:nvGrpSpPr>
        <p:grpSpPr bwMode="auto">
          <a:xfrm>
            <a:off x="2819400" y="2286000"/>
            <a:ext cx="1219200" cy="990600"/>
            <a:chOff x="1776" y="1296"/>
            <a:chExt cx="768" cy="624"/>
          </a:xfrm>
        </p:grpSpPr>
        <p:sp>
          <p:nvSpPr>
            <p:cNvPr id="22550" name="Rectangle 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2533" name="Group 10"/>
          <p:cNvGrpSpPr>
            <a:grpSpLocks/>
          </p:cNvGrpSpPr>
          <p:nvPr/>
        </p:nvGrpSpPr>
        <p:grpSpPr bwMode="auto">
          <a:xfrm>
            <a:off x="3886200" y="5105400"/>
            <a:ext cx="1219200" cy="990600"/>
            <a:chOff x="1776" y="1296"/>
            <a:chExt cx="768" cy="624"/>
          </a:xfrm>
        </p:grpSpPr>
        <p:sp>
          <p:nvSpPr>
            <p:cNvPr id="22548" name="Rectangle 11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Rectangle 12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2534" name="Group 13"/>
          <p:cNvGrpSpPr>
            <a:grpSpLocks/>
          </p:cNvGrpSpPr>
          <p:nvPr/>
        </p:nvGrpSpPr>
        <p:grpSpPr bwMode="auto">
          <a:xfrm>
            <a:off x="6324600" y="4038600"/>
            <a:ext cx="1219200" cy="990600"/>
            <a:chOff x="1776" y="1296"/>
            <a:chExt cx="768" cy="624"/>
          </a:xfrm>
        </p:grpSpPr>
        <p:sp>
          <p:nvSpPr>
            <p:cNvPr id="22546" name="Rectangle 14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5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22535" name="Group 16"/>
          <p:cNvGrpSpPr>
            <a:grpSpLocks/>
          </p:cNvGrpSpPr>
          <p:nvPr/>
        </p:nvGrpSpPr>
        <p:grpSpPr bwMode="auto">
          <a:xfrm>
            <a:off x="5105400" y="2286000"/>
            <a:ext cx="1219200" cy="990600"/>
            <a:chOff x="1776" y="1296"/>
            <a:chExt cx="768" cy="624"/>
          </a:xfrm>
        </p:grpSpPr>
        <p:sp>
          <p:nvSpPr>
            <p:cNvPr id="22544" name="Rectangle 17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Rectangle 18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22536" name="Line 19"/>
          <p:cNvSpPr>
            <a:spLocks noChangeShapeType="1"/>
          </p:cNvSpPr>
          <p:nvPr/>
        </p:nvSpPr>
        <p:spPr bwMode="auto">
          <a:xfrm>
            <a:off x="5791200" y="3200400"/>
            <a:ext cx="1066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Line 20"/>
          <p:cNvSpPr>
            <a:spLocks noChangeShapeType="1"/>
          </p:cNvSpPr>
          <p:nvPr/>
        </p:nvSpPr>
        <p:spPr bwMode="auto">
          <a:xfrm flipV="1">
            <a:off x="3886200" y="2819400"/>
            <a:ext cx="12192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21"/>
          <p:cNvSpPr>
            <a:spLocks noChangeShapeType="1"/>
          </p:cNvSpPr>
          <p:nvPr/>
        </p:nvSpPr>
        <p:spPr bwMode="auto">
          <a:xfrm flipH="1">
            <a:off x="5105400" y="49530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Line 22"/>
          <p:cNvSpPr>
            <a:spLocks noChangeShapeType="1"/>
          </p:cNvSpPr>
          <p:nvPr/>
        </p:nvSpPr>
        <p:spPr bwMode="auto">
          <a:xfrm flipH="1" flipV="1">
            <a:off x="2743200" y="4343400"/>
            <a:ext cx="137160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0" name="Freeform 25"/>
          <p:cNvSpPr>
            <a:spLocks/>
          </p:cNvSpPr>
          <p:nvPr/>
        </p:nvSpPr>
        <p:spPr bwMode="auto">
          <a:xfrm>
            <a:off x="342900" y="2743200"/>
            <a:ext cx="2476500" cy="1905000"/>
          </a:xfrm>
          <a:custGeom>
            <a:avLst/>
            <a:gdLst>
              <a:gd name="T0" fmla="*/ 2147483647 w 1560"/>
              <a:gd name="T1" fmla="*/ 2147483647 h 1200"/>
              <a:gd name="T2" fmla="*/ 2147483647 w 1560"/>
              <a:gd name="T3" fmla="*/ 2147483647 h 1200"/>
              <a:gd name="T4" fmla="*/ 2147483647 w 1560"/>
              <a:gd name="T5" fmla="*/ 0 h 1200"/>
              <a:gd name="T6" fmla="*/ 0 60000 65536"/>
              <a:gd name="T7" fmla="*/ 0 60000 65536"/>
              <a:gd name="T8" fmla="*/ 0 60000 65536"/>
              <a:gd name="T9" fmla="*/ 0 w 1560"/>
              <a:gd name="T10" fmla="*/ 0 h 1200"/>
              <a:gd name="T11" fmla="*/ 1560 w 1560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60" h="1200">
                <a:moveTo>
                  <a:pt x="840" y="1200"/>
                </a:moveTo>
                <a:cubicBezTo>
                  <a:pt x="420" y="988"/>
                  <a:pt x="0" y="776"/>
                  <a:pt x="120" y="576"/>
                </a:cubicBezTo>
                <a:cubicBezTo>
                  <a:pt x="240" y="376"/>
                  <a:pt x="1320" y="96"/>
                  <a:pt x="156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28"/>
          <p:cNvSpPr>
            <a:spLocks noChangeShapeType="1"/>
          </p:cNvSpPr>
          <p:nvPr/>
        </p:nvSpPr>
        <p:spPr bwMode="auto">
          <a:xfrm flipV="1">
            <a:off x="2667000" y="274320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Oval 29"/>
          <p:cNvSpPr>
            <a:spLocks noChangeArrowheads="1"/>
          </p:cNvSpPr>
          <p:nvPr/>
        </p:nvSpPr>
        <p:spPr bwMode="auto">
          <a:xfrm>
            <a:off x="1066800" y="1752600"/>
            <a:ext cx="609600" cy="609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800"/>
              <a:t>p</a:t>
            </a:r>
          </a:p>
        </p:txBody>
      </p:sp>
      <p:sp>
        <p:nvSpPr>
          <p:cNvPr id="22543" name="Line 30"/>
          <p:cNvSpPr>
            <a:spLocks noChangeShapeType="1"/>
          </p:cNvSpPr>
          <p:nvPr/>
        </p:nvSpPr>
        <p:spPr bwMode="auto">
          <a:xfrm>
            <a:off x="1676400" y="2133600"/>
            <a:ext cx="11430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>
                <a:cs typeface="Times New Roman" charset="0"/>
              </a:rPr>
              <a:t>Stack S = x</a:t>
            </a:r>
            <a:r>
              <a:rPr lang="en-US" sz="2000" baseline="-30000" smtClean="0">
                <a:cs typeface="Times New Roman" charset="0"/>
              </a:rPr>
              <a:t>0</a:t>
            </a:r>
            <a:r>
              <a:rPr lang="en-US" sz="2000" smtClean="0">
                <a:cs typeface="Times New Roman" charset="0"/>
              </a:rPr>
              <a:t>  x</a:t>
            </a:r>
            <a:r>
              <a:rPr lang="en-US" sz="2000" baseline="-30000" smtClean="0">
                <a:cs typeface="Times New Roman" charset="0"/>
              </a:rPr>
              <a:t>1</a:t>
            </a:r>
            <a:r>
              <a:rPr lang="en-US" sz="2000" smtClean="0">
                <a:cs typeface="Times New Roman" charset="0"/>
              </a:rPr>
              <a:t>  x</a:t>
            </a:r>
            <a:r>
              <a:rPr lang="en-US" sz="2000" baseline="-30000" smtClean="0">
                <a:cs typeface="Times New Roman" charset="0"/>
              </a:rPr>
              <a:t>2</a:t>
            </a:r>
            <a:r>
              <a:rPr lang="en-US" sz="2000" smtClean="0">
                <a:cs typeface="Times New Roman" charset="0"/>
              </a:rPr>
              <a:t>  x</a:t>
            </a:r>
            <a:r>
              <a:rPr lang="en-US" sz="2000" baseline="-30000" smtClean="0">
                <a:cs typeface="Times New Roman" charset="0"/>
              </a:rPr>
              <a:t>3</a:t>
            </a:r>
            <a:r>
              <a:rPr lang="en-US" sz="2000" smtClean="0">
                <a:cs typeface="Times New Roman" charset="0"/>
              </a:rPr>
              <a:t> … x</a:t>
            </a:r>
            <a:r>
              <a:rPr lang="en-US" sz="2000" baseline="-30000" smtClean="0">
                <a:cs typeface="Times New Roman" charset="0"/>
              </a:rPr>
              <a:t>n-1</a:t>
            </a:r>
            <a:r>
              <a:rPr lang="en-US" sz="2000" smtClean="0">
                <a:cs typeface="Times New Roman" charset="0"/>
              </a:rPr>
              <a:t>     n =  # elements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charset="0"/>
              </a:rPr>
              <a:t>A stack is a list but the nodes are only accessed last-in-first-out (LIFO).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charset="0"/>
              </a:rPr>
              <a:t> 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charset="0"/>
              </a:rPr>
              <a:t>Functions: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createEmptyStack() </a:t>
            </a:r>
            <a:r>
              <a:rPr lang="en-US" sz="2000" smtClean="0">
                <a:cs typeface="Times New Roman" charset="0"/>
              </a:rPr>
              <a:t>returns a newly created empty stack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top(S)</a:t>
            </a:r>
            <a:r>
              <a:rPr lang="en-US" sz="2000" smtClean="0">
                <a:cs typeface="Times New Roman" charset="0"/>
              </a:rPr>
              <a:t>   		   returns the last node of S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pop(S)</a:t>
            </a:r>
            <a:r>
              <a:rPr lang="en-US" sz="2000" smtClean="0">
                <a:cs typeface="Times New Roman" charset="0"/>
              </a:rPr>
              <a:t>  		   returns and removes the last node of S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push(S, x)</a:t>
            </a:r>
            <a:r>
              <a:rPr lang="en-US" sz="2000" smtClean="0">
                <a:cs typeface="Times New Roman" charset="0"/>
              </a:rPr>
              <a:t>		   returns a S with x added as the last element 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isEmptyStack(S)</a:t>
            </a:r>
            <a:r>
              <a:rPr lang="en-US" sz="2000" smtClean="0">
                <a:cs typeface="Times New Roman" charset="0"/>
              </a:rPr>
              <a:t>	   returns true if S is empty and false if it is not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Homework 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Describe how to implement a stack using an array (assume it will never have more than 100 elements).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the five stack functions.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Describe how to implement a stack using an set of nodes (this stack will have no number of element limit).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the five stack functions.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Homework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/>
              <a:t>Describe how to use a set of nodes with pointers (as described in class) to implement </a:t>
            </a:r>
            <a:r>
              <a:rPr lang="en-US" sz="2800" dirty="0" smtClean="0"/>
              <a:t>an unordered list with no </a:t>
            </a:r>
            <a:r>
              <a:rPr lang="en-US" sz="2800" smtClean="0"/>
              <a:t>size limit. </a:t>
            </a:r>
            <a:endParaRPr lang="en-US" sz="2800" dirty="0"/>
          </a:p>
          <a:p>
            <a:pPr eaLnBrk="1" hangingPunct="1"/>
            <a:r>
              <a:rPr lang="en-US" sz="2800" dirty="0" smtClean="0"/>
              <a:t>Determine how to do the following functions: access, length, </a:t>
            </a:r>
            <a:r>
              <a:rPr lang="en-US" sz="2800" dirty="0" err="1" smtClean="0"/>
              <a:t>concat</a:t>
            </a:r>
            <a:r>
              <a:rPr lang="en-US" sz="2800" dirty="0" smtClean="0"/>
              <a:t>, </a:t>
            </a:r>
            <a:r>
              <a:rPr lang="en-US" sz="2800" dirty="0" err="1" smtClean="0"/>
              <a:t>createEmptyList</a:t>
            </a:r>
            <a:r>
              <a:rPr lang="en-US" sz="2800" dirty="0" smtClean="0"/>
              <a:t>, </a:t>
            </a:r>
            <a:r>
              <a:rPr lang="en-US" sz="2800" dirty="0" err="1" smtClean="0"/>
              <a:t>isEmptyList</a:t>
            </a:r>
            <a:r>
              <a:rPr lang="en-US" sz="2800" dirty="0" smtClean="0"/>
              <a:t>, </a:t>
            </a:r>
            <a:r>
              <a:rPr lang="en-US" sz="2800" dirty="0" err="1" smtClean="0"/>
              <a:t>searchFor</a:t>
            </a:r>
            <a:r>
              <a:rPr lang="en-US" sz="2800" dirty="0" smtClean="0"/>
              <a:t>, remove, </a:t>
            </a:r>
            <a:r>
              <a:rPr lang="en-US" sz="2800" dirty="0" err="1" smtClean="0"/>
              <a:t>inserti</a:t>
            </a:r>
            <a:r>
              <a:rPr lang="en-US" sz="2800" dirty="0" smtClean="0"/>
              <a:t>, and insert. </a:t>
            </a:r>
          </a:p>
          <a:p>
            <a:pPr eaLnBrk="1" hangingPunct="1"/>
            <a:r>
              <a:rPr lang="en-US" sz="2800" dirty="0" smtClean="0"/>
              <a:t>How would any of these functions change if the list was to be ordered?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</a:t>
            </a:r>
          </a:p>
        </p:txBody>
      </p:sp>
      <p:sp>
        <p:nvSpPr>
          <p:cNvPr id="5123" name="Oval 6"/>
          <p:cNvSpPr>
            <a:spLocks noChangeArrowheads="1"/>
          </p:cNvSpPr>
          <p:nvPr/>
        </p:nvSpPr>
        <p:spPr bwMode="auto">
          <a:xfrm>
            <a:off x="1066800" y="1143000"/>
            <a:ext cx="838200" cy="838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head</a:t>
            </a:r>
          </a:p>
        </p:txBody>
      </p:sp>
      <p:grpSp>
        <p:nvGrpSpPr>
          <p:cNvPr id="5124" name="Group 12"/>
          <p:cNvGrpSpPr>
            <a:grpSpLocks/>
          </p:cNvGrpSpPr>
          <p:nvPr/>
        </p:nvGrpSpPr>
        <p:grpSpPr bwMode="auto">
          <a:xfrm>
            <a:off x="3429000" y="2971800"/>
            <a:ext cx="1219200" cy="990600"/>
            <a:chOff x="1776" y="1296"/>
            <a:chExt cx="768" cy="624"/>
          </a:xfrm>
        </p:grpSpPr>
        <p:sp>
          <p:nvSpPr>
            <p:cNvPr id="5144" name="Rectangle 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Rectangle 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5125" name="Group 16"/>
          <p:cNvGrpSpPr>
            <a:grpSpLocks/>
          </p:cNvGrpSpPr>
          <p:nvPr/>
        </p:nvGrpSpPr>
        <p:grpSpPr bwMode="auto">
          <a:xfrm>
            <a:off x="7239000" y="2971800"/>
            <a:ext cx="1219200" cy="990600"/>
            <a:chOff x="1776" y="1296"/>
            <a:chExt cx="768" cy="624"/>
          </a:xfrm>
        </p:grpSpPr>
        <p:sp>
          <p:nvSpPr>
            <p:cNvPr id="5142" name="Rectangle 17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Rectangle 18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5126" name="Group 19"/>
          <p:cNvGrpSpPr>
            <a:grpSpLocks/>
          </p:cNvGrpSpPr>
          <p:nvPr/>
        </p:nvGrpSpPr>
        <p:grpSpPr bwMode="auto">
          <a:xfrm>
            <a:off x="5334000" y="2971800"/>
            <a:ext cx="1219200" cy="990600"/>
            <a:chOff x="1776" y="1296"/>
            <a:chExt cx="768" cy="624"/>
          </a:xfrm>
        </p:grpSpPr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5127" name="Line 24"/>
          <p:cNvSpPr>
            <a:spLocks noChangeShapeType="1"/>
          </p:cNvSpPr>
          <p:nvPr/>
        </p:nvSpPr>
        <p:spPr bwMode="auto">
          <a:xfrm flipV="1">
            <a:off x="4267200" y="35052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Line 25"/>
          <p:cNvSpPr>
            <a:spLocks noChangeShapeType="1"/>
          </p:cNvSpPr>
          <p:nvPr/>
        </p:nvSpPr>
        <p:spPr bwMode="auto">
          <a:xfrm flipV="1">
            <a:off x="6324600" y="35052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Text Box 27"/>
          <p:cNvSpPr txBox="1">
            <a:spLocks noChangeArrowheads="1"/>
          </p:cNvSpPr>
          <p:nvPr/>
        </p:nvSpPr>
        <p:spPr bwMode="auto">
          <a:xfrm>
            <a:off x="7924800" y="5029200"/>
            <a:ext cx="6572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null</a:t>
            </a:r>
          </a:p>
        </p:txBody>
      </p:sp>
      <p:grpSp>
        <p:nvGrpSpPr>
          <p:cNvPr id="5130" name="Group 28"/>
          <p:cNvGrpSpPr>
            <a:grpSpLocks/>
          </p:cNvGrpSpPr>
          <p:nvPr/>
        </p:nvGrpSpPr>
        <p:grpSpPr bwMode="auto">
          <a:xfrm>
            <a:off x="1524000" y="2971800"/>
            <a:ext cx="1219200" cy="990600"/>
            <a:chOff x="1776" y="1296"/>
            <a:chExt cx="768" cy="624"/>
          </a:xfrm>
        </p:grpSpPr>
        <p:sp>
          <p:nvSpPr>
            <p:cNvPr id="5138" name="Rectangle 29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30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5131" name="Line 31"/>
          <p:cNvSpPr>
            <a:spLocks noChangeShapeType="1"/>
          </p:cNvSpPr>
          <p:nvPr/>
        </p:nvSpPr>
        <p:spPr bwMode="auto">
          <a:xfrm flipV="1">
            <a:off x="2362200" y="35052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32"/>
          <p:cNvSpPr>
            <a:spLocks noChangeShapeType="1"/>
          </p:cNvSpPr>
          <p:nvPr/>
        </p:nvSpPr>
        <p:spPr bwMode="auto">
          <a:xfrm>
            <a:off x="1524000" y="1981200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33"/>
          <p:cNvSpPr>
            <a:spLocks noChangeShapeType="1"/>
          </p:cNvSpPr>
          <p:nvPr/>
        </p:nvSpPr>
        <p:spPr bwMode="auto">
          <a:xfrm>
            <a:off x="8077200" y="3886200"/>
            <a:ext cx="762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Rectangle 34"/>
          <p:cNvSpPr>
            <a:spLocks noChangeArrowheads="1"/>
          </p:cNvSpPr>
          <p:nvPr/>
        </p:nvSpPr>
        <p:spPr bwMode="auto">
          <a:xfrm>
            <a:off x="990600" y="5867400"/>
            <a:ext cx="1219200" cy="152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Text Box 35"/>
          <p:cNvSpPr txBox="1">
            <a:spLocks noChangeArrowheads="1"/>
          </p:cNvSpPr>
          <p:nvPr/>
        </p:nvSpPr>
        <p:spPr bwMode="auto">
          <a:xfrm>
            <a:off x="885825" y="6096000"/>
            <a:ext cx="77200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a node pointer which is part of the node, we’ll call it  </a:t>
            </a:r>
            <a:r>
              <a:rPr lang="en-US">
                <a:latin typeface="Courier New" pitchFamily="49" charset="0"/>
              </a:rPr>
              <a:t>next</a:t>
            </a:r>
          </a:p>
        </p:txBody>
      </p:sp>
      <p:sp>
        <p:nvSpPr>
          <p:cNvPr id="5136" name="Text Box 36"/>
          <p:cNvSpPr txBox="1">
            <a:spLocks noChangeArrowheads="1"/>
          </p:cNvSpPr>
          <p:nvPr/>
        </p:nvSpPr>
        <p:spPr bwMode="auto">
          <a:xfrm>
            <a:off x="0" y="4419600"/>
            <a:ext cx="7127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when we pass a list in as a parameter we pass in the head</a:t>
            </a:r>
          </a:p>
        </p:txBody>
      </p:sp>
      <p:sp>
        <p:nvSpPr>
          <p:cNvPr id="5137" name="Text Box 37"/>
          <p:cNvSpPr txBox="1">
            <a:spLocks noChangeArrowheads="1"/>
          </p:cNvSpPr>
          <p:nvPr/>
        </p:nvSpPr>
        <p:spPr bwMode="auto">
          <a:xfrm>
            <a:off x="0" y="5029200"/>
            <a:ext cx="65563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pointer pointing to null indicates the end of the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 with Tail</a:t>
            </a:r>
          </a:p>
        </p:txBody>
      </p:sp>
      <p:sp>
        <p:nvSpPr>
          <p:cNvPr id="6147" name="Oval 6"/>
          <p:cNvSpPr>
            <a:spLocks noChangeArrowheads="1"/>
          </p:cNvSpPr>
          <p:nvPr/>
        </p:nvSpPr>
        <p:spPr bwMode="auto">
          <a:xfrm>
            <a:off x="1066800" y="1143000"/>
            <a:ext cx="838200" cy="838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head</a:t>
            </a:r>
          </a:p>
        </p:txBody>
      </p:sp>
      <p:grpSp>
        <p:nvGrpSpPr>
          <p:cNvPr id="6148" name="Group 12"/>
          <p:cNvGrpSpPr>
            <a:grpSpLocks/>
          </p:cNvGrpSpPr>
          <p:nvPr/>
        </p:nvGrpSpPr>
        <p:grpSpPr bwMode="auto">
          <a:xfrm>
            <a:off x="3429000" y="2971800"/>
            <a:ext cx="1219200" cy="990600"/>
            <a:chOff x="1776" y="1296"/>
            <a:chExt cx="768" cy="624"/>
          </a:xfrm>
        </p:grpSpPr>
        <p:sp>
          <p:nvSpPr>
            <p:cNvPr id="6166" name="Rectangle 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Rectangle 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6149" name="Group 16"/>
          <p:cNvGrpSpPr>
            <a:grpSpLocks/>
          </p:cNvGrpSpPr>
          <p:nvPr/>
        </p:nvGrpSpPr>
        <p:grpSpPr bwMode="auto">
          <a:xfrm>
            <a:off x="7239000" y="2971800"/>
            <a:ext cx="1219200" cy="990600"/>
            <a:chOff x="1776" y="1296"/>
            <a:chExt cx="768" cy="624"/>
          </a:xfrm>
        </p:grpSpPr>
        <p:sp>
          <p:nvSpPr>
            <p:cNvPr id="6164" name="Rectangle 17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18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6150" name="Group 19"/>
          <p:cNvGrpSpPr>
            <a:grpSpLocks/>
          </p:cNvGrpSpPr>
          <p:nvPr/>
        </p:nvGrpSpPr>
        <p:grpSpPr bwMode="auto">
          <a:xfrm>
            <a:off x="5334000" y="2971800"/>
            <a:ext cx="1219200" cy="990600"/>
            <a:chOff x="1776" y="1296"/>
            <a:chExt cx="768" cy="624"/>
          </a:xfrm>
        </p:grpSpPr>
        <p:sp>
          <p:nvSpPr>
            <p:cNvPr id="6162" name="Rectangle 20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21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6151" name="Line 24"/>
          <p:cNvSpPr>
            <a:spLocks noChangeShapeType="1"/>
          </p:cNvSpPr>
          <p:nvPr/>
        </p:nvSpPr>
        <p:spPr bwMode="auto">
          <a:xfrm flipV="1">
            <a:off x="4267200" y="35052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25"/>
          <p:cNvSpPr>
            <a:spLocks noChangeShapeType="1"/>
          </p:cNvSpPr>
          <p:nvPr/>
        </p:nvSpPr>
        <p:spPr bwMode="auto">
          <a:xfrm flipV="1">
            <a:off x="6324600" y="35052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7924800" y="5029200"/>
            <a:ext cx="6572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null</a:t>
            </a:r>
          </a:p>
        </p:txBody>
      </p:sp>
      <p:grpSp>
        <p:nvGrpSpPr>
          <p:cNvPr id="6154" name="Group 28"/>
          <p:cNvGrpSpPr>
            <a:grpSpLocks/>
          </p:cNvGrpSpPr>
          <p:nvPr/>
        </p:nvGrpSpPr>
        <p:grpSpPr bwMode="auto">
          <a:xfrm>
            <a:off x="1524000" y="2971800"/>
            <a:ext cx="1219200" cy="990600"/>
            <a:chOff x="1776" y="1296"/>
            <a:chExt cx="768" cy="624"/>
          </a:xfrm>
        </p:grpSpPr>
        <p:sp>
          <p:nvSpPr>
            <p:cNvPr id="6160" name="Rectangle 29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Rectangle 30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6155" name="Line 31"/>
          <p:cNvSpPr>
            <a:spLocks noChangeShapeType="1"/>
          </p:cNvSpPr>
          <p:nvPr/>
        </p:nvSpPr>
        <p:spPr bwMode="auto">
          <a:xfrm flipV="1">
            <a:off x="2362200" y="35052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32"/>
          <p:cNvSpPr>
            <a:spLocks noChangeShapeType="1"/>
          </p:cNvSpPr>
          <p:nvPr/>
        </p:nvSpPr>
        <p:spPr bwMode="auto">
          <a:xfrm>
            <a:off x="1524000" y="1981200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33"/>
          <p:cNvSpPr>
            <a:spLocks noChangeShapeType="1"/>
          </p:cNvSpPr>
          <p:nvPr/>
        </p:nvSpPr>
        <p:spPr bwMode="auto">
          <a:xfrm>
            <a:off x="8077200" y="3886200"/>
            <a:ext cx="762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6"/>
          <p:cNvSpPr>
            <a:spLocks noChangeArrowheads="1"/>
          </p:cNvSpPr>
          <p:nvPr/>
        </p:nvSpPr>
        <p:spPr bwMode="auto">
          <a:xfrm>
            <a:off x="7696200" y="1066800"/>
            <a:ext cx="838200" cy="838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tail</a:t>
            </a:r>
          </a:p>
        </p:txBody>
      </p:sp>
      <p:sp>
        <p:nvSpPr>
          <p:cNvPr id="6159" name="Line 32"/>
          <p:cNvSpPr>
            <a:spLocks noChangeShapeType="1"/>
          </p:cNvSpPr>
          <p:nvPr/>
        </p:nvSpPr>
        <p:spPr bwMode="auto">
          <a:xfrm flipH="1">
            <a:off x="7848600" y="1905000"/>
            <a:ext cx="228600" cy="1066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Linked List</a:t>
            </a:r>
          </a:p>
        </p:txBody>
      </p:sp>
      <p:sp>
        <p:nvSpPr>
          <p:cNvPr id="7171" name="Oval 6"/>
          <p:cNvSpPr>
            <a:spLocks noChangeArrowheads="1"/>
          </p:cNvSpPr>
          <p:nvPr/>
        </p:nvSpPr>
        <p:spPr bwMode="auto">
          <a:xfrm>
            <a:off x="1066800" y="1143000"/>
            <a:ext cx="838200" cy="838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head</a:t>
            </a:r>
          </a:p>
        </p:txBody>
      </p:sp>
      <p:grpSp>
        <p:nvGrpSpPr>
          <p:cNvPr id="7172" name="Group 12"/>
          <p:cNvGrpSpPr>
            <a:grpSpLocks/>
          </p:cNvGrpSpPr>
          <p:nvPr/>
        </p:nvGrpSpPr>
        <p:grpSpPr bwMode="auto">
          <a:xfrm>
            <a:off x="3429000" y="2971800"/>
            <a:ext cx="1219200" cy="990600"/>
            <a:chOff x="1776" y="1296"/>
            <a:chExt cx="768" cy="624"/>
          </a:xfrm>
        </p:grpSpPr>
        <p:sp>
          <p:nvSpPr>
            <p:cNvPr id="7192" name="Rectangle 8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Rectangle 9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7173" name="Group 16"/>
          <p:cNvGrpSpPr>
            <a:grpSpLocks/>
          </p:cNvGrpSpPr>
          <p:nvPr/>
        </p:nvGrpSpPr>
        <p:grpSpPr bwMode="auto">
          <a:xfrm>
            <a:off x="7239000" y="2971800"/>
            <a:ext cx="1219200" cy="990600"/>
            <a:chOff x="1776" y="1296"/>
            <a:chExt cx="768" cy="624"/>
          </a:xfrm>
        </p:grpSpPr>
        <p:sp>
          <p:nvSpPr>
            <p:cNvPr id="7190" name="Rectangle 17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Rectangle 18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grpSp>
        <p:nvGrpSpPr>
          <p:cNvPr id="7174" name="Group 19"/>
          <p:cNvGrpSpPr>
            <a:grpSpLocks/>
          </p:cNvGrpSpPr>
          <p:nvPr/>
        </p:nvGrpSpPr>
        <p:grpSpPr bwMode="auto">
          <a:xfrm>
            <a:off x="5334000" y="2971800"/>
            <a:ext cx="1219200" cy="990600"/>
            <a:chOff x="1776" y="1296"/>
            <a:chExt cx="768" cy="624"/>
          </a:xfrm>
        </p:grpSpPr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7175" name="Line 24"/>
          <p:cNvSpPr>
            <a:spLocks noChangeShapeType="1"/>
          </p:cNvSpPr>
          <p:nvPr/>
        </p:nvSpPr>
        <p:spPr bwMode="auto">
          <a:xfrm flipV="1">
            <a:off x="4267200" y="35052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25"/>
          <p:cNvSpPr>
            <a:spLocks noChangeShapeType="1"/>
          </p:cNvSpPr>
          <p:nvPr/>
        </p:nvSpPr>
        <p:spPr bwMode="auto">
          <a:xfrm flipV="1">
            <a:off x="6324600" y="35052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Text Box 27"/>
          <p:cNvSpPr txBox="1">
            <a:spLocks noChangeArrowheads="1"/>
          </p:cNvSpPr>
          <p:nvPr/>
        </p:nvSpPr>
        <p:spPr bwMode="auto">
          <a:xfrm>
            <a:off x="7924800" y="5029200"/>
            <a:ext cx="6572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null</a:t>
            </a:r>
          </a:p>
        </p:txBody>
      </p:sp>
      <p:grpSp>
        <p:nvGrpSpPr>
          <p:cNvPr id="7178" name="Group 28"/>
          <p:cNvGrpSpPr>
            <a:grpSpLocks/>
          </p:cNvGrpSpPr>
          <p:nvPr/>
        </p:nvGrpSpPr>
        <p:grpSpPr bwMode="auto">
          <a:xfrm>
            <a:off x="1524000" y="2971800"/>
            <a:ext cx="1219200" cy="990600"/>
            <a:chOff x="1776" y="1296"/>
            <a:chExt cx="768" cy="624"/>
          </a:xfrm>
        </p:grpSpPr>
        <p:sp>
          <p:nvSpPr>
            <p:cNvPr id="7186" name="Rectangle 29"/>
            <p:cNvSpPr>
              <a:spLocks noChangeArrowheads="1"/>
            </p:cNvSpPr>
            <p:nvPr/>
          </p:nvSpPr>
          <p:spPr bwMode="auto">
            <a:xfrm>
              <a:off x="1776" y="1824"/>
              <a:ext cx="768" cy="9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30"/>
            <p:cNvSpPr>
              <a:spLocks noChangeArrowheads="1"/>
            </p:cNvSpPr>
            <p:nvPr/>
          </p:nvSpPr>
          <p:spPr bwMode="auto">
            <a:xfrm>
              <a:off x="1776" y="1296"/>
              <a:ext cx="768" cy="52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000"/>
                <a:t>NameLast: Smart</a:t>
              </a:r>
            </a:p>
            <a:p>
              <a:r>
                <a:rPr lang="en-US" sz="1000"/>
                <a:t>FirstName: Joe</a:t>
              </a:r>
            </a:p>
            <a:p>
              <a:r>
                <a:rPr lang="en-US" sz="1000"/>
                <a:t>StudentNumber: 8</a:t>
              </a:r>
            </a:p>
            <a:p>
              <a:r>
                <a:rPr lang="en-US" sz="1000"/>
                <a:t>SSN: 123-34-1112</a:t>
              </a:r>
            </a:p>
            <a:p>
              <a:r>
                <a:rPr lang="en-US" sz="1000"/>
                <a:t>Grade: 95</a:t>
              </a:r>
            </a:p>
          </p:txBody>
        </p:sp>
      </p:grpSp>
      <p:sp>
        <p:nvSpPr>
          <p:cNvPr id="7179" name="Line 31"/>
          <p:cNvSpPr>
            <a:spLocks noChangeShapeType="1"/>
          </p:cNvSpPr>
          <p:nvPr/>
        </p:nvSpPr>
        <p:spPr bwMode="auto">
          <a:xfrm flipV="1">
            <a:off x="2362200" y="3505200"/>
            <a:ext cx="1066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32"/>
          <p:cNvSpPr>
            <a:spLocks noChangeShapeType="1"/>
          </p:cNvSpPr>
          <p:nvPr/>
        </p:nvSpPr>
        <p:spPr bwMode="auto">
          <a:xfrm>
            <a:off x="1524000" y="1981200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33"/>
          <p:cNvSpPr>
            <a:spLocks noChangeShapeType="1"/>
          </p:cNvSpPr>
          <p:nvPr/>
        </p:nvSpPr>
        <p:spPr bwMode="auto">
          <a:xfrm>
            <a:off x="8077200" y="3886200"/>
            <a:ext cx="76200" cy="121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Rectangle 34"/>
          <p:cNvSpPr>
            <a:spLocks noChangeArrowheads="1"/>
          </p:cNvSpPr>
          <p:nvPr/>
        </p:nvSpPr>
        <p:spPr bwMode="auto">
          <a:xfrm>
            <a:off x="990600" y="5867400"/>
            <a:ext cx="1219200" cy="152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35"/>
          <p:cNvSpPr txBox="1">
            <a:spLocks noChangeArrowheads="1"/>
          </p:cNvSpPr>
          <p:nvPr/>
        </p:nvSpPr>
        <p:spPr bwMode="auto">
          <a:xfrm>
            <a:off x="885825" y="6096000"/>
            <a:ext cx="77200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is a node pointer which is part of the node, we’ll call it  </a:t>
            </a:r>
            <a:r>
              <a:rPr lang="en-US">
                <a:latin typeface="Courier New" pitchFamily="49" charset="0"/>
              </a:rPr>
              <a:t>next</a:t>
            </a: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0" y="4419600"/>
            <a:ext cx="71278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when we pass a list in as a parameter we pass in the head</a:t>
            </a: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0" y="5029200"/>
            <a:ext cx="655637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pointer pointing to null indicates the end of the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</a:rPr>
              <a:t>createEmptyList()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Declare a pointer to type node called   </a:t>
            </a:r>
            <a:r>
              <a:rPr lang="en-US" smtClean="0">
                <a:latin typeface="Courier New" pitchFamily="49" charset="0"/>
              </a:rPr>
              <a:t>head</a:t>
            </a:r>
          </a:p>
          <a:p>
            <a:pPr eaLnBrk="1" hangingPunct="1"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                     n = 0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971800" y="3429000"/>
            <a:ext cx="838200" cy="838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head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429000" y="4267200"/>
            <a:ext cx="5334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733800" y="5334000"/>
            <a:ext cx="6572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null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isEmptyList(L)</a:t>
            </a:r>
            <a:r>
              <a:rPr lang="en-US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if head == null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return true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else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return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itchFamily="49" charset="0"/>
                <a:cs typeface="Courier New" pitchFamily="49" charset="0"/>
              </a:rPr>
              <a:t>isEmptyList(L)</a:t>
            </a:r>
            <a:r>
              <a:rPr lang="en-US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Courier New" pitchFamily="49" charset="0"/>
              </a:rPr>
              <a:t>	return head == null</a:t>
            </a:r>
          </a:p>
          <a:p>
            <a:pPr eaLnBrk="1" hangingPunct="1">
              <a:buFontTx/>
              <a:buNone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1130</Words>
  <Application>Microsoft Office PowerPoint</Application>
  <PresentationFormat>On-screen Show (4:3)</PresentationFormat>
  <Paragraphs>370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Courier New</vt:lpstr>
      <vt:lpstr>Times New Roman</vt:lpstr>
      <vt:lpstr>Default Design</vt:lpstr>
      <vt:lpstr>Lists</vt:lpstr>
      <vt:lpstr>A Node With Pointer</vt:lpstr>
      <vt:lpstr>Homework 1</vt:lpstr>
      <vt:lpstr>Linked List</vt:lpstr>
      <vt:lpstr>Linked List with Tail</vt:lpstr>
      <vt:lpstr>Linked List</vt:lpstr>
      <vt:lpstr>createEmptyList()</vt:lpstr>
      <vt:lpstr>isEmptyList(L) </vt:lpstr>
      <vt:lpstr>isEmptyList(L) </vt:lpstr>
      <vt:lpstr>access(L, i)</vt:lpstr>
      <vt:lpstr>length(L)</vt:lpstr>
      <vt:lpstr>length(L)</vt:lpstr>
      <vt:lpstr>searchFor(L, key) </vt:lpstr>
      <vt:lpstr>insert(L, x)</vt:lpstr>
      <vt:lpstr>insert(L, x)</vt:lpstr>
      <vt:lpstr>concat(L1, L2)</vt:lpstr>
      <vt:lpstr>remove(L, i) </vt:lpstr>
      <vt:lpstr>inserti(L, i, x)</vt:lpstr>
      <vt:lpstr>search-remove</vt:lpstr>
      <vt:lpstr>Doubly Linked List</vt:lpstr>
      <vt:lpstr>Circular Linked List</vt:lpstr>
      <vt:lpstr>Stacks</vt:lpstr>
      <vt:lpstr>Homework 2</vt:lpstr>
    </vt:vector>
  </TitlesOfParts>
  <Company>Connecticut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Gary B. Parker</cp:lastModifiedBy>
  <cp:revision>28</cp:revision>
  <dcterms:created xsi:type="dcterms:W3CDTF">2000-01-23T02:40:16Z</dcterms:created>
  <dcterms:modified xsi:type="dcterms:W3CDTF">2017-01-25T21:10:46Z</dcterms:modified>
</cp:coreProperties>
</file>